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4"/>
  </p:notesMasterIdLst>
  <p:handoutMasterIdLst>
    <p:handoutMasterId r:id="rId15"/>
  </p:handoutMasterIdLst>
  <p:sldIdLst>
    <p:sldId id="411" r:id="rId5"/>
    <p:sldId id="412" r:id="rId6"/>
    <p:sldId id="413" r:id="rId7"/>
    <p:sldId id="414" r:id="rId8"/>
    <p:sldId id="415" r:id="rId9"/>
    <p:sldId id="417" r:id="rId10"/>
    <p:sldId id="416" r:id="rId11"/>
    <p:sldId id="418" r:id="rId12"/>
    <p:sldId id="419" r:id="rId13"/>
  </p:sldIdLst>
  <p:sldSz cx="9144000" cy="6858000" type="screen4x3"/>
  <p:notesSz cx="6858000" cy="9144000"/>
  <p:embeddedFontLst>
    <p:embeddedFont>
      <p:font typeface="Gill Sans Infant Std" charset="0"/>
      <p:regular r:id="rId16"/>
      <p:bold r:id="rId17"/>
      <p:italic r:id="rId18"/>
      <p:boldItalic r:id="rId19"/>
    </p:embeddedFont>
    <p:embeddedFont>
      <p:font typeface="Calibri" pitchFamily="34" charset="0"/>
      <p:regular r:id="rId20"/>
      <p:bold r:id="rId21"/>
      <p:italic r:id="rId22"/>
      <p:boldItalic r:id="rId23"/>
    </p:embeddedFont>
    <p:embeddedFont>
      <p:font typeface="Trade Gothic LT Com Cn" charset="0"/>
      <p:bold r:id="rId24"/>
    </p:embeddedFont>
    <p:embeddedFont>
      <p:font typeface="Tahoma" pitchFamily="34" charset="0"/>
      <p:regular r:id="rId25"/>
      <p:bold r:id="rId26"/>
    </p:embeddedFont>
    <p:embeddedFont>
      <p:font typeface="Helvetica" pitchFamily="34"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973">
          <p15:clr>
            <a:srgbClr val="A4A3A4"/>
          </p15:clr>
        </p15:guide>
        <p15:guide id="2" orient="horz" pos="738">
          <p15:clr>
            <a:srgbClr val="A4A3A4"/>
          </p15:clr>
        </p15:guide>
        <p15:guide id="3" orient="horz" pos="997">
          <p15:clr>
            <a:srgbClr val="A4A3A4"/>
          </p15:clr>
        </p15:guide>
        <p15:guide id="4" pos="5658">
          <p15:clr>
            <a:srgbClr val="A4A3A4"/>
          </p15:clr>
        </p15:guide>
        <p15:guide id="5" pos="95">
          <p15:clr>
            <a:srgbClr val="A4A3A4"/>
          </p15:clr>
        </p15:guide>
        <p15:guide id="6" pos="272">
          <p15:clr>
            <a:srgbClr val="A4A3A4"/>
          </p15:clr>
        </p15:guide>
        <p15:guide id="7" pos="287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1030A"/>
    <a:srgbClr val="F60006"/>
    <a:srgbClr val="FA0007"/>
    <a:srgbClr val="ED0409"/>
    <a:srgbClr val="ED100C"/>
    <a:srgbClr val="ED1C10"/>
    <a:srgbClr val="ED1F13"/>
    <a:srgbClr val="EA1F17"/>
    <a:srgbClr val="E12417"/>
    <a:srgbClr val="DD2B1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78148" autoAdjust="0"/>
  </p:normalViewPr>
  <p:slideViewPr>
    <p:cSldViewPr snapToObjects="1" showGuides="1">
      <p:cViewPr varScale="1">
        <p:scale>
          <a:sx n="53" d="100"/>
          <a:sy n="53" d="100"/>
        </p:scale>
        <p:origin x="-1704" y="-102"/>
      </p:cViewPr>
      <p:guideLst>
        <p:guide orient="horz" pos="3973"/>
        <p:guide orient="horz" pos="738"/>
        <p:guide orient="horz" pos="997"/>
        <p:guide pos="5658"/>
        <p:guide pos="95"/>
        <p:guide pos="272"/>
        <p:guide pos="2879"/>
      </p:guideLst>
    </p:cSldViewPr>
  </p:slideViewPr>
  <p:notesTextViewPr>
    <p:cViewPr>
      <p:scale>
        <a:sx n="100" d="100"/>
        <a:sy n="100" d="100"/>
      </p:scale>
      <p:origin x="0" y="102"/>
    </p:cViewPr>
  </p:notesTextViewPr>
  <p:sorterViewPr>
    <p:cViewPr>
      <p:scale>
        <a:sx n="200" d="100"/>
        <a:sy n="200" d="100"/>
      </p:scale>
      <p:origin x="0" y="0"/>
    </p:cViewPr>
  </p:sorterViewPr>
  <p:notesViewPr>
    <p:cSldViewPr snapToObjects="1">
      <p:cViewPr varScale="1">
        <p:scale>
          <a:sx n="53" d="100"/>
          <a:sy n="53" d="100"/>
        </p:scale>
        <p:origin x="-282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21597647609861531"/>
          <c:y val="0.1488346356555022"/>
          <c:w val="0.74042925154780803"/>
          <c:h val="0.75242027803567135"/>
        </c:manualLayout>
      </c:layout>
      <c:barChart>
        <c:barDir val="bar"/>
        <c:grouping val="clustered"/>
        <c:ser>
          <c:idx val="0"/>
          <c:order val="0"/>
          <c:tx>
            <c:strRef>
              <c:f>Sheet1!$B$1</c:f>
              <c:strCache>
                <c:ptCount val="1"/>
                <c:pt idx="0">
                  <c:v>copii în grădinițe</c:v>
                </c:pt>
              </c:strCache>
            </c:strRef>
          </c:tx>
          <c:dLbls>
            <c:dLbl>
              <c:idx val="1"/>
              <c:layout>
                <c:manualLayout>
                  <c:x val="0"/>
                  <c:y val="-8.9596378895326137E-3"/>
                </c:manualLayout>
              </c:layout>
              <c:showVal val="1"/>
            </c:dLbl>
            <c:showVal val="1"/>
          </c:dLbls>
          <c:cat>
            <c:strRef>
              <c:f>Sheet1!$A$2:$A$5</c:f>
              <c:strCache>
                <c:ptCount val="4"/>
                <c:pt idx="0">
                  <c:v>medie națională</c:v>
                </c:pt>
                <c:pt idx="1">
                  <c:v>urban </c:v>
                </c:pt>
                <c:pt idx="2">
                  <c:v>rural </c:v>
                </c:pt>
                <c:pt idx="3">
                  <c:v>participare efectivă</c:v>
                </c:pt>
              </c:strCache>
            </c:strRef>
          </c:cat>
          <c:val>
            <c:numRef>
              <c:f>Sheet1!$B$2:$B$5</c:f>
              <c:numCache>
                <c:formatCode>0.00%</c:formatCode>
                <c:ptCount val="4"/>
                <c:pt idx="0">
                  <c:v>0.81899999999999995</c:v>
                </c:pt>
                <c:pt idx="1">
                  <c:v>0.93899999999999995</c:v>
                </c:pt>
                <c:pt idx="2">
                  <c:v>0.75300000000000022</c:v>
                </c:pt>
                <c:pt idx="3" formatCode="0%">
                  <c:v>0.51</c:v>
                </c:pt>
              </c:numCache>
            </c:numRef>
          </c:val>
        </c:ser>
        <c:axId val="85919616"/>
        <c:axId val="85921152"/>
      </c:barChart>
      <c:catAx>
        <c:axId val="85919616"/>
        <c:scaling>
          <c:orientation val="minMax"/>
        </c:scaling>
        <c:axPos val="l"/>
        <c:tickLblPos val="nextTo"/>
        <c:crossAx val="85921152"/>
        <c:crosses val="autoZero"/>
        <c:auto val="1"/>
        <c:lblAlgn val="ctr"/>
        <c:lblOffset val="100"/>
      </c:catAx>
      <c:valAx>
        <c:axId val="85921152"/>
        <c:scaling>
          <c:orientation val="minMax"/>
          <c:max val="1"/>
        </c:scaling>
        <c:delete val="1"/>
        <c:axPos val="b"/>
        <c:numFmt formatCode="0.00%" sourceLinked="1"/>
        <c:tickLblPos val="none"/>
        <c:crossAx val="85919616"/>
        <c:crosses val="autoZero"/>
        <c:crossBetween val="between"/>
      </c:valAx>
    </c:plotArea>
    <c:legend>
      <c:legendPos val="r"/>
      <c:layout>
        <c:manualLayout>
          <c:xMode val="edge"/>
          <c:yMode val="edge"/>
          <c:x val="0.29602209231679727"/>
          <c:y val="1.3827472648412279E-3"/>
          <c:w val="0.31099937759440888"/>
          <c:h val="7.7378113650537469E-2"/>
        </c:manualLayout>
      </c:layout>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layout/>
    </c:title>
    <c:view3D>
      <c:rAngAx val="1"/>
    </c:view3D>
    <c:plotArea>
      <c:layout/>
      <c:bar3DChart>
        <c:barDir val="col"/>
        <c:grouping val="stacked"/>
        <c:ser>
          <c:idx val="0"/>
          <c:order val="0"/>
          <c:tx>
            <c:strRef>
              <c:f>Sheet1!$B$1</c:f>
              <c:strCache>
                <c:ptCount val="1"/>
                <c:pt idx="0">
                  <c:v>Rata de părăsire timpurie a școlii</c:v>
                </c:pt>
              </c:strCache>
            </c:strRef>
          </c:tx>
          <c:cat>
            <c:strRef>
              <c:f>Sheet1!$A$2:$A$5</c:f>
              <c:strCache>
                <c:ptCount val="4"/>
                <c:pt idx="0">
                  <c:v>Ro total</c:v>
                </c:pt>
                <c:pt idx="1">
                  <c:v>Ro rural</c:v>
                </c:pt>
                <c:pt idx="2">
                  <c:v>Ro romi</c:v>
                </c:pt>
                <c:pt idx="3">
                  <c:v>UE</c:v>
                </c:pt>
              </c:strCache>
            </c:strRef>
          </c:cat>
          <c:val>
            <c:numRef>
              <c:f>Sheet1!$B$2:$B$5</c:f>
              <c:numCache>
                <c:formatCode>General</c:formatCode>
                <c:ptCount val="4"/>
                <c:pt idx="0">
                  <c:v>18.100000000000001</c:v>
                </c:pt>
                <c:pt idx="1">
                  <c:v>27.1</c:v>
                </c:pt>
                <c:pt idx="2">
                  <c:v>77</c:v>
                </c:pt>
                <c:pt idx="3">
                  <c:v>10.6</c:v>
                </c:pt>
              </c:numCache>
            </c:numRef>
          </c:val>
        </c:ser>
        <c:shape val="pyramid"/>
        <c:axId val="85962752"/>
        <c:axId val="85964288"/>
        <c:axId val="0"/>
      </c:bar3DChart>
      <c:catAx>
        <c:axId val="85962752"/>
        <c:scaling>
          <c:orientation val="minMax"/>
        </c:scaling>
        <c:axPos val="b"/>
        <c:tickLblPos val="nextTo"/>
        <c:crossAx val="85964288"/>
        <c:crosses val="autoZero"/>
        <c:auto val="1"/>
        <c:lblAlgn val="ctr"/>
        <c:lblOffset val="100"/>
      </c:catAx>
      <c:valAx>
        <c:axId val="85964288"/>
        <c:scaling>
          <c:orientation val="minMax"/>
        </c:scaling>
        <c:axPos val="l"/>
        <c:majorGridlines/>
        <c:numFmt formatCode="General" sourceLinked="1"/>
        <c:tickLblPos val="nextTo"/>
        <c:crossAx val="85962752"/>
        <c:crosses val="autoZero"/>
        <c:crossBetween val="between"/>
      </c:valAx>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615CA3-1B38-4CCB-A931-40ABC2ACFC88}"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0CDC93B-6A6D-4C81-A4AA-C6A1EF774AFA}">
      <dgm:prSet phldrT="[Text]"/>
      <dgm:spPr/>
      <dgm:t>
        <a:bodyPr/>
        <a:lstStyle/>
        <a:p>
          <a:r>
            <a:rPr lang="ro-RO" dirty="0" smtClean="0">
              <a:latin typeface="Arial" pitchFamily="34" charset="0"/>
              <a:cs typeface="Arial" pitchFamily="34" charset="0"/>
            </a:rPr>
            <a:t>Bariere</a:t>
          </a:r>
          <a:endParaRPr lang="en-US" dirty="0">
            <a:latin typeface="Arial" pitchFamily="34" charset="0"/>
            <a:cs typeface="Arial" pitchFamily="34" charset="0"/>
          </a:endParaRPr>
        </a:p>
      </dgm:t>
    </dgm:pt>
    <dgm:pt modelId="{54A963F8-7CE8-45CC-9E2B-2362B719E920}" type="parTrans" cxnId="{294CAFEB-A25D-44B0-B279-E5CFC23F27D2}">
      <dgm:prSet/>
      <dgm:spPr/>
      <dgm:t>
        <a:bodyPr/>
        <a:lstStyle/>
        <a:p>
          <a:endParaRPr lang="en-US"/>
        </a:p>
      </dgm:t>
    </dgm:pt>
    <dgm:pt modelId="{9A39FB3F-D375-4736-8EF5-EA63C902EF71}" type="sibTrans" cxnId="{294CAFEB-A25D-44B0-B279-E5CFC23F27D2}">
      <dgm:prSet/>
      <dgm:spPr/>
      <dgm:t>
        <a:bodyPr/>
        <a:lstStyle/>
        <a:p>
          <a:endParaRPr lang="en-US"/>
        </a:p>
      </dgm:t>
    </dgm:pt>
    <dgm:pt modelId="{886BB5DE-26FF-4453-B253-A200AE1A1122}">
      <dgm:prSet phldrT="[Text]"/>
      <dgm:spPr/>
      <dgm:t>
        <a:bodyPr/>
        <a:lstStyle/>
        <a:p>
          <a:r>
            <a:rPr lang="ro-RO" dirty="0" smtClean="0">
              <a:latin typeface="Arial" pitchFamily="34" charset="0"/>
              <a:cs typeface="Arial" pitchFamily="34" charset="0"/>
            </a:rPr>
            <a:t>Resurse insuficiente</a:t>
          </a:r>
        </a:p>
        <a:p>
          <a:r>
            <a:rPr lang="ro-RO" dirty="0" smtClean="0">
              <a:latin typeface="Arial" pitchFamily="34" charset="0"/>
              <a:cs typeface="Arial" pitchFamily="34" charset="0"/>
            </a:rPr>
            <a:t>(</a:t>
          </a:r>
          <a:r>
            <a:rPr lang="en-GB" dirty="0" smtClean="0">
              <a:latin typeface="Arial" pitchFamily="34" charset="0"/>
              <a:cs typeface="Arial" pitchFamily="34" charset="0"/>
            </a:rPr>
            <a:t>1385</a:t>
          </a:r>
          <a:r>
            <a:rPr lang="ro-RO" dirty="0" smtClean="0">
              <a:latin typeface="Arial" pitchFamily="34" charset="0"/>
              <a:cs typeface="Arial" pitchFamily="34" charset="0"/>
            </a:rPr>
            <a:t> profesori de sprijin pentru </a:t>
          </a:r>
          <a:r>
            <a:rPr lang="en-GB" dirty="0" smtClean="0">
              <a:latin typeface="Arial" pitchFamily="34" charset="0"/>
              <a:cs typeface="Arial" pitchFamily="34" charset="0"/>
            </a:rPr>
            <a:t>33.748 </a:t>
          </a:r>
          <a:r>
            <a:rPr lang="ro-RO" dirty="0" smtClean="0">
              <a:latin typeface="Arial" pitchFamily="34" charset="0"/>
              <a:cs typeface="Arial" pitchFamily="34" charset="0"/>
            </a:rPr>
            <a:t> elevi)</a:t>
          </a:r>
          <a:endParaRPr lang="en-US" dirty="0">
            <a:latin typeface="Arial" pitchFamily="34" charset="0"/>
            <a:cs typeface="Arial" pitchFamily="34" charset="0"/>
          </a:endParaRPr>
        </a:p>
      </dgm:t>
    </dgm:pt>
    <dgm:pt modelId="{2CB549DE-4323-40B8-AFBB-6ECE4906C8B4}" type="parTrans" cxnId="{8A9FCE6C-B6BE-4741-B195-BF9667A27ACE}">
      <dgm:prSet/>
      <dgm:spPr/>
      <dgm:t>
        <a:bodyPr/>
        <a:lstStyle/>
        <a:p>
          <a:endParaRPr lang="en-US"/>
        </a:p>
      </dgm:t>
    </dgm:pt>
    <dgm:pt modelId="{2405A289-AC76-40A6-B9B6-D117125BEB93}" type="sibTrans" cxnId="{8A9FCE6C-B6BE-4741-B195-BF9667A27ACE}">
      <dgm:prSet/>
      <dgm:spPr/>
      <dgm:t>
        <a:bodyPr/>
        <a:lstStyle/>
        <a:p>
          <a:endParaRPr lang="en-US"/>
        </a:p>
      </dgm:t>
    </dgm:pt>
    <dgm:pt modelId="{8E54B1D7-8C59-4E30-9F79-107E7D0BE500}">
      <dgm:prSet phldrT="[Text]"/>
      <dgm:spPr/>
      <dgm:t>
        <a:bodyPr/>
        <a:lstStyle/>
        <a:p>
          <a:r>
            <a:rPr lang="ro-RO" dirty="0" smtClean="0">
              <a:latin typeface="Arial" pitchFamily="34" charset="0"/>
              <a:cs typeface="Arial" pitchFamily="34" charset="0"/>
            </a:rPr>
            <a:t>Mediul fizic neadaptat (atât în școli, cât și în spațiul public și mijloacele de transport)</a:t>
          </a:r>
          <a:endParaRPr lang="en-US" dirty="0">
            <a:latin typeface="Arial" pitchFamily="34" charset="0"/>
            <a:cs typeface="Arial" pitchFamily="34" charset="0"/>
          </a:endParaRPr>
        </a:p>
      </dgm:t>
    </dgm:pt>
    <dgm:pt modelId="{9F2B4BDA-A4E3-44EE-9287-28A72280E354}" type="parTrans" cxnId="{AD06969D-177F-4201-9015-19DD92856897}">
      <dgm:prSet/>
      <dgm:spPr/>
      <dgm:t>
        <a:bodyPr/>
        <a:lstStyle/>
        <a:p>
          <a:endParaRPr lang="en-US"/>
        </a:p>
      </dgm:t>
    </dgm:pt>
    <dgm:pt modelId="{469E4646-0E87-4FC6-8190-F5ACF6FC5212}" type="sibTrans" cxnId="{AD06969D-177F-4201-9015-19DD92856897}">
      <dgm:prSet/>
      <dgm:spPr/>
      <dgm:t>
        <a:bodyPr/>
        <a:lstStyle/>
        <a:p>
          <a:endParaRPr lang="en-US"/>
        </a:p>
      </dgm:t>
    </dgm:pt>
    <dgm:pt modelId="{A1BEFD9F-2260-46B2-920B-81423AAB84F1}">
      <dgm:prSet phldrT="[Text]"/>
      <dgm:spPr/>
      <dgm:t>
        <a:bodyPr/>
        <a:lstStyle/>
        <a:p>
          <a:r>
            <a:rPr lang="ro-RO" dirty="0" smtClean="0">
              <a:latin typeface="Arial" pitchFamily="34" charset="0"/>
              <a:cs typeface="Arial" pitchFamily="34" charset="0"/>
            </a:rPr>
            <a:t>Necunoașterea sau neînțelegerea nevoilor specifice</a:t>
          </a:r>
          <a:endParaRPr lang="en-US" dirty="0">
            <a:latin typeface="Arial" pitchFamily="34" charset="0"/>
            <a:cs typeface="Arial" pitchFamily="34" charset="0"/>
          </a:endParaRPr>
        </a:p>
      </dgm:t>
    </dgm:pt>
    <dgm:pt modelId="{BF0A562A-58E8-49C3-ACDF-94FF9858DC35}" type="parTrans" cxnId="{E3079A28-2567-4700-B707-0E301F049DA1}">
      <dgm:prSet/>
      <dgm:spPr/>
      <dgm:t>
        <a:bodyPr/>
        <a:lstStyle/>
        <a:p>
          <a:endParaRPr lang="en-US"/>
        </a:p>
      </dgm:t>
    </dgm:pt>
    <dgm:pt modelId="{C80C6237-B78A-4521-94E3-CD28AA42AECF}" type="sibTrans" cxnId="{E3079A28-2567-4700-B707-0E301F049DA1}">
      <dgm:prSet/>
      <dgm:spPr/>
      <dgm:t>
        <a:bodyPr/>
        <a:lstStyle/>
        <a:p>
          <a:endParaRPr lang="en-US"/>
        </a:p>
      </dgm:t>
    </dgm:pt>
    <dgm:pt modelId="{A3427C7F-2B47-4947-A4B7-0D965CF8405B}" type="pres">
      <dgm:prSet presAssocID="{00615CA3-1B38-4CCB-A931-40ABC2ACFC88}" presName="composite" presStyleCnt="0">
        <dgm:presLayoutVars>
          <dgm:chMax val="1"/>
          <dgm:dir/>
          <dgm:resizeHandles val="exact"/>
        </dgm:presLayoutVars>
      </dgm:prSet>
      <dgm:spPr/>
      <dgm:t>
        <a:bodyPr/>
        <a:lstStyle/>
        <a:p>
          <a:endParaRPr lang="en-US"/>
        </a:p>
      </dgm:t>
    </dgm:pt>
    <dgm:pt modelId="{010DFF31-C0FA-471F-AEC4-55B06C0C57D4}" type="pres">
      <dgm:prSet presAssocID="{D0CDC93B-6A6D-4C81-A4AA-C6A1EF774AFA}" presName="roof" presStyleLbl="dkBgShp" presStyleIdx="0" presStyleCnt="2"/>
      <dgm:spPr/>
      <dgm:t>
        <a:bodyPr/>
        <a:lstStyle/>
        <a:p>
          <a:endParaRPr lang="en-US"/>
        </a:p>
      </dgm:t>
    </dgm:pt>
    <dgm:pt modelId="{80B8101A-DE99-40A4-A556-D96801DF3DB6}" type="pres">
      <dgm:prSet presAssocID="{D0CDC93B-6A6D-4C81-A4AA-C6A1EF774AFA}" presName="pillars" presStyleCnt="0"/>
      <dgm:spPr/>
    </dgm:pt>
    <dgm:pt modelId="{7F25E751-90EE-471A-8CD4-3676918F172C}" type="pres">
      <dgm:prSet presAssocID="{D0CDC93B-6A6D-4C81-A4AA-C6A1EF774AFA}" presName="pillar1" presStyleLbl="node1" presStyleIdx="0" presStyleCnt="3">
        <dgm:presLayoutVars>
          <dgm:bulletEnabled val="1"/>
        </dgm:presLayoutVars>
      </dgm:prSet>
      <dgm:spPr/>
      <dgm:t>
        <a:bodyPr/>
        <a:lstStyle/>
        <a:p>
          <a:endParaRPr lang="en-US"/>
        </a:p>
      </dgm:t>
    </dgm:pt>
    <dgm:pt modelId="{98D3D22F-0CE6-4839-9228-9A31BC7A05F1}" type="pres">
      <dgm:prSet presAssocID="{8E54B1D7-8C59-4E30-9F79-107E7D0BE500}" presName="pillarX" presStyleLbl="node1" presStyleIdx="1" presStyleCnt="3">
        <dgm:presLayoutVars>
          <dgm:bulletEnabled val="1"/>
        </dgm:presLayoutVars>
      </dgm:prSet>
      <dgm:spPr/>
      <dgm:t>
        <a:bodyPr/>
        <a:lstStyle/>
        <a:p>
          <a:endParaRPr lang="en-US"/>
        </a:p>
      </dgm:t>
    </dgm:pt>
    <dgm:pt modelId="{C705EF7B-A22D-4D3E-A8E7-2FB5458EE1BD}" type="pres">
      <dgm:prSet presAssocID="{A1BEFD9F-2260-46B2-920B-81423AAB84F1}" presName="pillarX" presStyleLbl="node1" presStyleIdx="2" presStyleCnt="3">
        <dgm:presLayoutVars>
          <dgm:bulletEnabled val="1"/>
        </dgm:presLayoutVars>
      </dgm:prSet>
      <dgm:spPr/>
      <dgm:t>
        <a:bodyPr/>
        <a:lstStyle/>
        <a:p>
          <a:endParaRPr lang="en-US"/>
        </a:p>
      </dgm:t>
    </dgm:pt>
    <dgm:pt modelId="{8D1FF659-A00E-4B6C-A998-29EBA0C0FD9A}" type="pres">
      <dgm:prSet presAssocID="{D0CDC93B-6A6D-4C81-A4AA-C6A1EF774AFA}" presName="base" presStyleLbl="dkBgShp" presStyleIdx="1" presStyleCnt="2"/>
      <dgm:spPr/>
    </dgm:pt>
  </dgm:ptLst>
  <dgm:cxnLst>
    <dgm:cxn modelId="{811171BC-ACE1-473A-A90C-4E1F6B31B0DF}" type="presOf" srcId="{886BB5DE-26FF-4453-B253-A200AE1A1122}" destId="{7F25E751-90EE-471A-8CD4-3676918F172C}" srcOrd="0" destOrd="0" presId="urn:microsoft.com/office/officeart/2005/8/layout/hList3"/>
    <dgm:cxn modelId="{E3079A28-2567-4700-B707-0E301F049DA1}" srcId="{D0CDC93B-6A6D-4C81-A4AA-C6A1EF774AFA}" destId="{A1BEFD9F-2260-46B2-920B-81423AAB84F1}" srcOrd="2" destOrd="0" parTransId="{BF0A562A-58E8-49C3-ACDF-94FF9858DC35}" sibTransId="{C80C6237-B78A-4521-94E3-CD28AA42AECF}"/>
    <dgm:cxn modelId="{B3B16ACB-2789-4FEB-BF26-872AAB360737}" type="presOf" srcId="{8E54B1D7-8C59-4E30-9F79-107E7D0BE500}" destId="{98D3D22F-0CE6-4839-9228-9A31BC7A05F1}" srcOrd="0" destOrd="0" presId="urn:microsoft.com/office/officeart/2005/8/layout/hList3"/>
    <dgm:cxn modelId="{D4F34C8F-D35F-465F-8193-4331E823A022}" type="presOf" srcId="{D0CDC93B-6A6D-4C81-A4AA-C6A1EF774AFA}" destId="{010DFF31-C0FA-471F-AEC4-55B06C0C57D4}" srcOrd="0" destOrd="0" presId="urn:microsoft.com/office/officeart/2005/8/layout/hList3"/>
    <dgm:cxn modelId="{8A9FCE6C-B6BE-4741-B195-BF9667A27ACE}" srcId="{D0CDC93B-6A6D-4C81-A4AA-C6A1EF774AFA}" destId="{886BB5DE-26FF-4453-B253-A200AE1A1122}" srcOrd="0" destOrd="0" parTransId="{2CB549DE-4323-40B8-AFBB-6ECE4906C8B4}" sibTransId="{2405A289-AC76-40A6-B9B6-D117125BEB93}"/>
    <dgm:cxn modelId="{4A129048-D9D4-44C2-AB20-F1487424D82D}" type="presOf" srcId="{00615CA3-1B38-4CCB-A931-40ABC2ACFC88}" destId="{A3427C7F-2B47-4947-A4B7-0D965CF8405B}" srcOrd="0" destOrd="0" presId="urn:microsoft.com/office/officeart/2005/8/layout/hList3"/>
    <dgm:cxn modelId="{AD06969D-177F-4201-9015-19DD92856897}" srcId="{D0CDC93B-6A6D-4C81-A4AA-C6A1EF774AFA}" destId="{8E54B1D7-8C59-4E30-9F79-107E7D0BE500}" srcOrd="1" destOrd="0" parTransId="{9F2B4BDA-A4E3-44EE-9287-28A72280E354}" sibTransId="{469E4646-0E87-4FC6-8190-F5ACF6FC5212}"/>
    <dgm:cxn modelId="{6A77348B-DEA5-419B-BDD1-B9259AC96623}" type="presOf" srcId="{A1BEFD9F-2260-46B2-920B-81423AAB84F1}" destId="{C705EF7B-A22D-4D3E-A8E7-2FB5458EE1BD}" srcOrd="0" destOrd="0" presId="urn:microsoft.com/office/officeart/2005/8/layout/hList3"/>
    <dgm:cxn modelId="{294CAFEB-A25D-44B0-B279-E5CFC23F27D2}" srcId="{00615CA3-1B38-4CCB-A931-40ABC2ACFC88}" destId="{D0CDC93B-6A6D-4C81-A4AA-C6A1EF774AFA}" srcOrd="0" destOrd="0" parTransId="{54A963F8-7CE8-45CC-9E2B-2362B719E920}" sibTransId="{9A39FB3F-D375-4736-8EF5-EA63C902EF71}"/>
    <dgm:cxn modelId="{F4ED98C0-D82B-4E45-855B-86089E0BAAD9}" type="presParOf" srcId="{A3427C7F-2B47-4947-A4B7-0D965CF8405B}" destId="{010DFF31-C0FA-471F-AEC4-55B06C0C57D4}" srcOrd="0" destOrd="0" presId="urn:microsoft.com/office/officeart/2005/8/layout/hList3"/>
    <dgm:cxn modelId="{B516DB7D-9670-468C-980E-710DEA75DD46}" type="presParOf" srcId="{A3427C7F-2B47-4947-A4B7-0D965CF8405B}" destId="{80B8101A-DE99-40A4-A556-D96801DF3DB6}" srcOrd="1" destOrd="0" presId="urn:microsoft.com/office/officeart/2005/8/layout/hList3"/>
    <dgm:cxn modelId="{5246A0E4-592E-4248-93E3-165E0C591FFB}" type="presParOf" srcId="{80B8101A-DE99-40A4-A556-D96801DF3DB6}" destId="{7F25E751-90EE-471A-8CD4-3676918F172C}" srcOrd="0" destOrd="0" presId="urn:microsoft.com/office/officeart/2005/8/layout/hList3"/>
    <dgm:cxn modelId="{EA2B22BF-B53A-4921-AF03-CE9CCC56C04A}" type="presParOf" srcId="{80B8101A-DE99-40A4-A556-D96801DF3DB6}" destId="{98D3D22F-0CE6-4839-9228-9A31BC7A05F1}" srcOrd="1" destOrd="0" presId="urn:microsoft.com/office/officeart/2005/8/layout/hList3"/>
    <dgm:cxn modelId="{AEC63B3D-C702-46E6-8E60-01D72EE14ADE}" type="presParOf" srcId="{80B8101A-DE99-40A4-A556-D96801DF3DB6}" destId="{C705EF7B-A22D-4D3E-A8E7-2FB5458EE1BD}" srcOrd="2" destOrd="0" presId="urn:microsoft.com/office/officeart/2005/8/layout/hList3"/>
    <dgm:cxn modelId="{8BB19261-EB1C-484D-AF1D-02F9059614F6}" type="presParOf" srcId="{A3427C7F-2B47-4947-A4B7-0D965CF8405B}" destId="{8D1FF659-A00E-4B6C-A998-29EBA0C0FD9A}" srcOrd="2" destOrd="0" presId="urn:microsoft.com/office/officeart/2005/8/layout/hLis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0DFF31-C0FA-471F-AEC4-55B06C0C57D4}">
      <dsp:nvSpPr>
        <dsp:cNvPr id="0" name=""/>
        <dsp:cNvSpPr/>
      </dsp:nvSpPr>
      <dsp:spPr>
        <a:xfrm>
          <a:off x="0" y="0"/>
          <a:ext cx="6096000" cy="121920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ctr" anchorCtr="0">
          <a:noAutofit/>
        </a:bodyPr>
        <a:lstStyle/>
        <a:p>
          <a:pPr lvl="0" algn="ctr" defTabSz="2578100">
            <a:lnSpc>
              <a:spcPct val="90000"/>
            </a:lnSpc>
            <a:spcBef>
              <a:spcPct val="0"/>
            </a:spcBef>
            <a:spcAft>
              <a:spcPct val="35000"/>
            </a:spcAft>
          </a:pPr>
          <a:r>
            <a:rPr lang="ro-RO" sz="5800" kern="1200" dirty="0" smtClean="0">
              <a:latin typeface="Arial" pitchFamily="34" charset="0"/>
              <a:cs typeface="Arial" pitchFamily="34" charset="0"/>
            </a:rPr>
            <a:t>Bariere</a:t>
          </a:r>
          <a:endParaRPr lang="en-US" sz="5800" kern="1200" dirty="0">
            <a:latin typeface="Arial" pitchFamily="34" charset="0"/>
            <a:cs typeface="Arial" pitchFamily="34" charset="0"/>
          </a:endParaRPr>
        </a:p>
      </dsp:txBody>
      <dsp:txXfrm>
        <a:off x="0" y="0"/>
        <a:ext cx="6096000" cy="1219200"/>
      </dsp:txXfrm>
    </dsp:sp>
    <dsp:sp modelId="{7F25E751-90EE-471A-8CD4-3676918F172C}">
      <dsp:nvSpPr>
        <dsp:cNvPr id="0" name=""/>
        <dsp:cNvSpPr/>
      </dsp:nvSpPr>
      <dsp:spPr>
        <a:xfrm>
          <a:off x="2976"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kern="1200" dirty="0" smtClean="0">
              <a:latin typeface="Arial" pitchFamily="34" charset="0"/>
              <a:cs typeface="Arial" pitchFamily="34" charset="0"/>
            </a:rPr>
            <a:t>Resurse insuficiente</a:t>
          </a:r>
        </a:p>
        <a:p>
          <a:pPr lvl="0" algn="ctr" defTabSz="933450">
            <a:lnSpc>
              <a:spcPct val="90000"/>
            </a:lnSpc>
            <a:spcBef>
              <a:spcPct val="0"/>
            </a:spcBef>
            <a:spcAft>
              <a:spcPct val="35000"/>
            </a:spcAft>
          </a:pPr>
          <a:r>
            <a:rPr lang="ro-RO" sz="2100" kern="1200" dirty="0" smtClean="0">
              <a:latin typeface="Arial" pitchFamily="34" charset="0"/>
              <a:cs typeface="Arial" pitchFamily="34" charset="0"/>
            </a:rPr>
            <a:t>(</a:t>
          </a:r>
          <a:r>
            <a:rPr lang="en-GB" sz="2100" kern="1200" dirty="0" smtClean="0">
              <a:latin typeface="Arial" pitchFamily="34" charset="0"/>
              <a:cs typeface="Arial" pitchFamily="34" charset="0"/>
            </a:rPr>
            <a:t>1385</a:t>
          </a:r>
          <a:r>
            <a:rPr lang="ro-RO" sz="2100" kern="1200" dirty="0" smtClean="0">
              <a:latin typeface="Arial" pitchFamily="34" charset="0"/>
              <a:cs typeface="Arial" pitchFamily="34" charset="0"/>
            </a:rPr>
            <a:t> profesori de sprijin pentru </a:t>
          </a:r>
          <a:r>
            <a:rPr lang="en-GB" sz="2100" kern="1200" dirty="0" smtClean="0">
              <a:latin typeface="Arial" pitchFamily="34" charset="0"/>
              <a:cs typeface="Arial" pitchFamily="34" charset="0"/>
            </a:rPr>
            <a:t>33.748 </a:t>
          </a:r>
          <a:r>
            <a:rPr lang="ro-RO" sz="2100" kern="1200" dirty="0" smtClean="0">
              <a:latin typeface="Arial" pitchFamily="34" charset="0"/>
              <a:cs typeface="Arial" pitchFamily="34" charset="0"/>
            </a:rPr>
            <a:t> elevi)</a:t>
          </a:r>
          <a:endParaRPr lang="en-US" sz="2100" kern="1200" dirty="0">
            <a:latin typeface="Arial" pitchFamily="34" charset="0"/>
            <a:cs typeface="Arial" pitchFamily="34" charset="0"/>
          </a:endParaRPr>
        </a:p>
      </dsp:txBody>
      <dsp:txXfrm>
        <a:off x="2976" y="1219200"/>
        <a:ext cx="2030015" cy="2560320"/>
      </dsp:txXfrm>
    </dsp:sp>
    <dsp:sp modelId="{98D3D22F-0CE6-4839-9228-9A31BC7A05F1}">
      <dsp:nvSpPr>
        <dsp:cNvPr id="0" name=""/>
        <dsp:cNvSpPr/>
      </dsp:nvSpPr>
      <dsp:spPr>
        <a:xfrm>
          <a:off x="2032992"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kern="1200" dirty="0" smtClean="0">
              <a:latin typeface="Arial" pitchFamily="34" charset="0"/>
              <a:cs typeface="Arial" pitchFamily="34" charset="0"/>
            </a:rPr>
            <a:t>Mediul fizic neadaptat (atât în școli, cât și în spațiul public și mijloacele de transport)</a:t>
          </a:r>
          <a:endParaRPr lang="en-US" sz="2100" kern="1200" dirty="0">
            <a:latin typeface="Arial" pitchFamily="34" charset="0"/>
            <a:cs typeface="Arial" pitchFamily="34" charset="0"/>
          </a:endParaRPr>
        </a:p>
      </dsp:txBody>
      <dsp:txXfrm>
        <a:off x="2032992" y="1219200"/>
        <a:ext cx="2030015" cy="2560320"/>
      </dsp:txXfrm>
    </dsp:sp>
    <dsp:sp modelId="{C705EF7B-A22D-4D3E-A8E7-2FB5458EE1BD}">
      <dsp:nvSpPr>
        <dsp:cNvPr id="0" name=""/>
        <dsp:cNvSpPr/>
      </dsp:nvSpPr>
      <dsp:spPr>
        <a:xfrm>
          <a:off x="4063007" y="1219200"/>
          <a:ext cx="2030015" cy="25603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o-RO" sz="2100" kern="1200" dirty="0" smtClean="0">
              <a:latin typeface="Arial" pitchFamily="34" charset="0"/>
              <a:cs typeface="Arial" pitchFamily="34" charset="0"/>
            </a:rPr>
            <a:t>Necunoașterea sau neînțelegerea nevoilor specifice</a:t>
          </a:r>
          <a:endParaRPr lang="en-US" sz="2100" kern="1200" dirty="0">
            <a:latin typeface="Arial" pitchFamily="34" charset="0"/>
            <a:cs typeface="Arial" pitchFamily="34" charset="0"/>
          </a:endParaRPr>
        </a:p>
      </dsp:txBody>
      <dsp:txXfrm>
        <a:off x="4063007" y="1219200"/>
        <a:ext cx="2030015" cy="2560320"/>
      </dsp:txXfrm>
    </dsp:sp>
    <dsp:sp modelId="{8D1FF659-A00E-4B6C-A998-29EBA0C0FD9A}">
      <dsp:nvSpPr>
        <dsp:cNvPr id="0" name=""/>
        <dsp:cNvSpPr/>
      </dsp:nvSpPr>
      <dsp:spPr>
        <a:xfrm>
          <a:off x="0" y="3779519"/>
          <a:ext cx="6096000" cy="28448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E0D6A37-291F-4E46-BB73-3B99CE153558}" type="datetimeFigureOut">
              <a:rPr lang="en-US" smtClean="0"/>
              <a:pPr/>
              <a:t>5/9/2019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B6E366-02D8-9240-8F65-12E2F8F2864D}" type="slidenum">
              <a:rPr lang="en-US" smtClean="0"/>
              <a:pPr/>
              <a:t>‹#›</a:t>
            </a:fld>
            <a:endParaRPr lang="en-US"/>
          </a:p>
        </p:txBody>
      </p:sp>
    </p:spTree>
    <p:extLst>
      <p:ext uri="{BB962C8B-B14F-4D97-AF65-F5344CB8AC3E}">
        <p14:creationId xmlns:p14="http://schemas.microsoft.com/office/powerpoint/2010/main" xmlns="" val="2786799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CCCD24-79A0-1B45-AEA8-F931F4D6188E}" type="datetimeFigureOut">
              <a:rPr lang="en-US" smtClean="0"/>
              <a:pPr/>
              <a:t>5/9/2019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FFFF08-BA74-3E4E-B67B-CFCBDE5D9836}" type="slidenum">
              <a:rPr lang="en-US" smtClean="0"/>
              <a:pPr/>
              <a:t>‹#›</a:t>
            </a:fld>
            <a:endParaRPr lang="en-US"/>
          </a:p>
        </p:txBody>
      </p:sp>
    </p:spTree>
    <p:extLst>
      <p:ext uri="{BB962C8B-B14F-4D97-AF65-F5344CB8AC3E}">
        <p14:creationId xmlns:p14="http://schemas.microsoft.com/office/powerpoint/2010/main" xmlns="" val="15547388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noProof="0" dirty="0" smtClean="0"/>
              <a:t>Introducere</a:t>
            </a:r>
            <a:r>
              <a:rPr lang="ro-RO" baseline="0" noProof="0" dirty="0" smtClean="0"/>
              <a:t> (5 minute) – Menționați că obiectivul activității constă în prezentarea și discutarea unor aspecte importante ale educației, ca drept de care trebuie să se bucure fiecare copil. </a:t>
            </a:r>
            <a:r>
              <a:rPr lang="en-US" baseline="0" noProof="0" dirty="0" err="1" smtClean="0"/>
              <a:t>Explica</a:t>
            </a:r>
            <a:r>
              <a:rPr lang="ro-RO" baseline="0" noProof="0" dirty="0" smtClean="0"/>
              <a:t>ți elevilor că această activitate/lecție are loc în cadrul Campaniei Globale pentru Educație –o inițiativă susținută în peste 90 de țări de numeroase persoane, instituții  și organizații preocupate de importanța educației. </a:t>
            </a:r>
          </a:p>
          <a:p>
            <a:pPr>
              <a:buFontTx/>
              <a:buChar char="-"/>
            </a:pPr>
            <a:r>
              <a:rPr lang="ro-RO" baseline="0" noProof="0" dirty="0" smtClean="0"/>
              <a:t>Întrebați elevii care cred ei că sunt motivele pentru care o educație de calitate pentru toți copii este atât de importantă. Posibile răspunsuri: pentru un viitor profesional de succes și asigurarea unui trai decent, pentru dezvoltarea sănătoasă fizică și psihică a viitorilor adulți, dar și pentru rezolvarea unor probleme globale cum ar fi cele legate de protecția mediului, asigurarea păcii și respectarea drepturilor omului.</a:t>
            </a:r>
          </a:p>
          <a:p>
            <a:pPr>
              <a:buFontTx/>
              <a:buChar char="-"/>
            </a:pPr>
            <a:r>
              <a:rPr lang="ro-RO" baseline="0" noProof="0" dirty="0" smtClean="0"/>
              <a:t> Rezumați discuția anterioară, arătând că educația reprezintă:</a:t>
            </a:r>
          </a:p>
          <a:p>
            <a:pPr>
              <a:buFont typeface="Arial" pitchFamily="34" charset="0"/>
              <a:buChar char="•"/>
            </a:pPr>
            <a:r>
              <a:rPr lang="ro-RO" baseline="0" noProof="0" dirty="0" smtClean="0"/>
              <a:t> atât un drept recunoscut fiecărui copil și tânăr în convenții (de exemplu Convenția cu privire la drepturile copilului), cât și în Constituția și legile României</a:t>
            </a:r>
          </a:p>
          <a:p>
            <a:pPr>
              <a:buFont typeface="Arial" pitchFamily="34" charset="0"/>
              <a:buChar char="•"/>
            </a:pPr>
            <a:r>
              <a:rPr lang="ro-RO" baseline="0" noProof="0" dirty="0" smtClean="0"/>
              <a:t>cât și o prioritate a tuturor statelor lumii.</a:t>
            </a:r>
            <a:endParaRPr lang="ro-RO" noProof="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Educația ca prioritate globală (5</a:t>
            </a:r>
            <a:r>
              <a:rPr lang="ro-RO" baseline="0" dirty="0" smtClean="0"/>
              <a:t> – 10 minute) – Subliniați importanța  dreptului la educație, explicând elevilor că, în cadrul Adunării Generale a ONU, toate statele lumii, inclusiv România, au inclus accesul universal la o educație de calitate printre Obiectivele de Dezvoltare Durabilă – o listă de 17 priorități pe care comunitatea internațională a promis să le atingă până în anul 2030. Pentru a nu rămâne doar promisiuni generale, fiecare dintre obiective are ținte specifice care să ghideze statele în procesul de punere în practică.</a:t>
            </a:r>
          </a:p>
          <a:p>
            <a:pPr marL="0" marR="0" indent="0" algn="l" defTabSz="457200" rtl="0" eaLnBrk="1" fontAlgn="auto" latinLnBrk="0" hangingPunct="1">
              <a:lnSpc>
                <a:spcPct val="100000"/>
              </a:lnSpc>
              <a:spcBef>
                <a:spcPts val="0"/>
              </a:spcBef>
              <a:spcAft>
                <a:spcPts val="0"/>
              </a:spcAft>
              <a:buClrTx/>
              <a:buSzTx/>
              <a:buFontTx/>
              <a:buNone/>
              <a:tabLst/>
              <a:defRPr/>
            </a:pPr>
            <a:r>
              <a:rPr lang="ro-RO" baseline="0" dirty="0" smtClean="0"/>
              <a:t> - Puteți discuta cu elevii despre înțelesul noțiunii de dezvoltare durabilă și puteți dezbate, pe scurt, rolul educației în asigurarea unei dezvoltări durabile, atât la nivel global, cât și la nivel național. </a:t>
            </a:r>
            <a:r>
              <a:rPr lang="ro-RO" sz="1200" b="0" dirty="0" smtClean="0"/>
              <a:t>Dezvoltare durabilă </a:t>
            </a:r>
            <a:r>
              <a:rPr lang="ro-RO" sz="1200" dirty="0" smtClean="0"/>
              <a:t>(sustenabilă) = o sumă de acțiuni prin care "nevoile curente sunt îndeplinite fără a compromite capacitatea generațiilor viitoare de a-și îndeplini propriile nevoi” (</a:t>
            </a:r>
            <a:r>
              <a:rPr lang="ro-RO" dirty="0" smtClean="0"/>
              <a:t>raportul Comisiei Mondiale pentru Mediu și Dezvoltare – ONU)</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I </a:t>
            </a:r>
            <a:r>
              <a:rPr lang="ro-RO" baseline="0" dirty="0" smtClean="0"/>
              <a:t>(5 - 10 minute) – explicați-le elevilor că, în prezent, atât în lume, cât și în România, sunt numeroși copii care nu merg la școală, iar autoritățile trebuie să ia urgent măsuri pentru a-și îndeplini promisiunea de a asigura fiecărui copil și tânăr dreptul la o educație de calitate. În țara noastră, la nivelul anului 2018, aproape 300.000 de copii între 7 și 17 ani nu se regăseau în sistemul de învățământ (</a:t>
            </a:r>
            <a:r>
              <a:rPr lang="ro-RO" i="1" baseline="0" dirty="0" smtClean="0"/>
              <a:t>sursa datelor din grafic: Institutul Național de Statistică, baza TEMPO ONLINE, date prelucrate)</a:t>
            </a:r>
          </a:p>
          <a:p>
            <a:r>
              <a:rPr lang="ro-RO" i="1" baseline="0" dirty="0" smtClean="0"/>
              <a:t>- </a:t>
            </a:r>
            <a:r>
              <a:rPr lang="ro-RO" i="0" baseline="0" dirty="0" smtClean="0"/>
              <a:t>Întrebați participanții care cred ei că sunt, în România, cele mai vulnerabile categorii de copii, cei care se confruntă cu un risc mai mare de a nu merge niciodată la școală sau de a abandona învățământul (posibile răspunsuri: copiii săraci, copiii cu </a:t>
            </a:r>
            <a:r>
              <a:rPr lang="ro-RO" i="0" baseline="0" dirty="0" err="1" smtClean="0"/>
              <a:t>dizabilități</a:t>
            </a:r>
            <a:r>
              <a:rPr lang="ro-RO" i="0" baseline="0" dirty="0" smtClean="0"/>
              <a:t> sau nevoi speciale, copiii din comunități izolate, copiii romi, copiii cu părinți plecați la muncă în străinătate </a:t>
            </a:r>
            <a:r>
              <a:rPr lang="ro-RO" i="0" baseline="0" dirty="0" err="1" smtClean="0"/>
              <a:t>etc</a:t>
            </a:r>
            <a:r>
              <a:rPr lang="ro-RO" i="0" baseline="0" dirty="0" smtClean="0"/>
              <a:t>)</a:t>
            </a:r>
            <a:endParaRPr lang="ro-RO" i="1" baseline="0" dirty="0" smtClean="0"/>
          </a:p>
          <a:p>
            <a:pPr>
              <a:buFontTx/>
              <a:buChar char="-"/>
            </a:pPr>
            <a:r>
              <a:rPr lang="ro-RO" i="0" baseline="0" dirty="0" smtClean="0"/>
              <a:t>Rugați elevii ca, în partea următoare a activității, să se gândească la situația înregistrată în țara noastră pentru câteva dintre cele 10 ținte ale Obiectivului de Dezvoltare Durabilă 4, urmărind informațiile oferite de noi și comparându-le cu ceea ce știu deja, din experiența proprie și din cea a altor copiii și tineri pe care îi cunosc. Scopul este ca, la finalul activității, să poată transmite un mesaj autorităților prin care să le solicite luarea măsurilor necesare pentru transformarea dreptului la educație în realitate. Subliniați faptul că mesajele lor sunt foarte importante pentru a atrage atenția factorilor de decizie asupra priorităților resimțite de generația pe care o reprezintă. </a:t>
            </a:r>
          </a:p>
          <a:p>
            <a:pPr>
              <a:buFontTx/>
              <a:buChar char="-"/>
            </a:pPr>
            <a:r>
              <a:rPr lang="ro-RO" i="1" baseline="0" dirty="0" smtClean="0"/>
              <a:t>Informațiile  următoare se referă la stadiul actual de atingere, în România, a țintelor ODD4 și sunt structurate astfel: </a:t>
            </a:r>
            <a:r>
              <a:rPr lang="ro-RO" i="1" baseline="0" dirty="0" err="1" smtClean="0"/>
              <a:t>sumarizarea</a:t>
            </a:r>
            <a:r>
              <a:rPr lang="ro-RO" i="1" baseline="0" dirty="0" smtClean="0"/>
              <a:t> țintei, date relevante privind nivelul de realizare și grupuri expuse riscului (pentru care autoritățile trebuie să manifeste o grijă specială). În măsura timpului disponibil, puteți cere participanților să dea alte exemple decât cele incluse în prezentare.</a:t>
            </a:r>
            <a:endParaRPr lang="en-US" i="1"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3</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II </a:t>
            </a:r>
            <a:r>
              <a:rPr lang="ro-RO" baseline="0" dirty="0" smtClean="0"/>
              <a:t>(5 minute) – Prima țintă a ODD 4 se referă la asigurarea gratuității educației, atât pentru nivelul primar, cât și pentru cel gimnazial și liceal/profesional.</a:t>
            </a:r>
          </a:p>
          <a:p>
            <a:r>
              <a:rPr lang="ro-RO" baseline="0" dirty="0" smtClean="0"/>
              <a:t> - Explicați-le elevilor că, din păcate, România nu asigură încă o finanțare suficientă a școlilor, mai ales în ceea ce privește cheltuielile pe care școlile trebuie să le facă pentru funcționare (iluminat, încălzire, apă, curățenie) sau pentru procesul didactic (consumabile, materiale didactice, manuale, programe extra școlare </a:t>
            </a:r>
            <a:r>
              <a:rPr lang="ro-RO" baseline="0" dirty="0" err="1" smtClean="0"/>
              <a:t>etc</a:t>
            </a:r>
            <a:r>
              <a:rPr lang="ro-RO" baseline="0" dirty="0" smtClean="0"/>
              <a:t>). </a:t>
            </a:r>
            <a:r>
              <a:rPr lang="ro-RO" i="1" baseline="0" dirty="0" smtClean="0"/>
              <a:t>În grafic, suma de 355 lei reprezintă suma standard alocată de la bugetul de stat, pentru fiecare elev, în anul 2018, în cadrul costului standard per elev.</a:t>
            </a:r>
            <a:endParaRPr lang="ro-RO" baseline="0" dirty="0" smtClean="0"/>
          </a:p>
          <a:p>
            <a:r>
              <a:rPr lang="ro-RO" baseline="0" dirty="0" smtClean="0"/>
              <a:t> - În aceste condiții, familiile elevilor sunt nevoite să acopere din bugetul propriu anumite cheltuieli necesare pentru educația copiilor (rechizite, manuale, culegeri, transport, uniforme, programe tip ”Școala după școală” </a:t>
            </a:r>
            <a:r>
              <a:rPr lang="ro-RO" baseline="0" dirty="0" err="1" smtClean="0"/>
              <a:t>etc</a:t>
            </a:r>
            <a:r>
              <a:rPr lang="ro-RO" baseline="0" dirty="0" smtClean="0"/>
              <a:t>). </a:t>
            </a:r>
            <a:r>
              <a:rPr lang="ro-RO" i="1" baseline="0" dirty="0" smtClean="0"/>
              <a:t>În grafic, suma de 3093 lei reprezintă costul mediu suportat anual de o familie pentru participarea la educație, potrivit cercetării Salvați Copiii România ”Costurile educației gratuite – de ce învățământul gratuit costă”, publicată în anul 2018.</a:t>
            </a:r>
          </a:p>
          <a:p>
            <a:r>
              <a:rPr lang="ro-RO" b="0" i="0" baseline="0" dirty="0" smtClean="0"/>
              <a:t> - Discutați cu elevii despre riscul la care sunt expuși copiii din familii defavorizate, care nu pot face față acestor cheltuieli și lăsați-i să se gândească ce ar trebui făcut pentru a-i ajuta să nu abandoneze școala.</a:t>
            </a:r>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III </a:t>
            </a:r>
            <a:r>
              <a:rPr lang="ro-RO" baseline="0" dirty="0" smtClean="0"/>
              <a:t>(5 minute) – A doua țintă a ODD 4 se referă la accesul tuturor copiilor la educația timpurie, astfel încât să fie pregătiți să înceapă școala, având toate cunoștințele și abilitățile necesare.</a:t>
            </a:r>
          </a:p>
          <a:p>
            <a:r>
              <a:rPr lang="ro-RO" baseline="0" dirty="0" smtClean="0"/>
              <a:t> -  În România, peste 80% dintre copiii cu vârsta corespunzătoare (între 3 și 6 ani) sunt înscriși la grădinițe, însă procentul este mult mai mare în cazul copiilor care locuiesc la oraș (peste 90%) în comparație cu cei care locuiesc în mediul rural. </a:t>
            </a:r>
            <a:r>
              <a:rPr lang="ro-RO" i="1" baseline="0" dirty="0" smtClean="0"/>
              <a:t>Datele din grafic privind înscrierea în învățământul preșcolar (pe medii) provin de la Ministerul Muncii și Justiției Sociale și se referă la anul școlar 2017-2018.  </a:t>
            </a:r>
            <a:endParaRPr lang="ro-RO" i="0" baseline="0" dirty="0" smtClean="0"/>
          </a:p>
          <a:p>
            <a:r>
              <a:rPr lang="ro-RO" i="0" baseline="0" dirty="0" smtClean="0"/>
              <a:t> - în schimb, datele europene ne arată că, în țara noastră, mulți dintre copiii înscriși oficial la grădiniță nu participă/frecventează efectiv educația preșcolară. Acești copii încep școala fără să fi dobândit abilitățile necesare și riscă într-o măsură mult mai mare să se confrunte cu insuccesul sau abandonul școlar.   </a:t>
            </a:r>
            <a:r>
              <a:rPr lang="ro-RO" i="1" baseline="0" dirty="0" smtClean="0"/>
              <a:t>Datele din grafic privind participarea efectivă provin  de la </a:t>
            </a:r>
            <a:r>
              <a:rPr lang="ro-RO" i="1" baseline="0" dirty="0" err="1" smtClean="0"/>
              <a:t>Eurostat</a:t>
            </a:r>
            <a:r>
              <a:rPr lang="ro-RO" i="1" baseline="0" dirty="0" smtClean="0"/>
              <a:t>. </a:t>
            </a:r>
          </a:p>
          <a:p>
            <a:r>
              <a:rPr lang="ro-RO" b="0" i="0" baseline="0" dirty="0" smtClean="0"/>
              <a:t>- Discutați cu elevii despre motivele care determină unele familii să nu-și ducă la grădiniță copii (posibile răspunsuri: lipsa resurselor necesare pentru a face față costurilor indirecte: alimente, transport, haine și rechizite, distanța între locuința familiei și grădiniță, lipsa de siguranță generată de clădirile vechi și incorect întreținute în care funcționează unele grădinițe)</a:t>
            </a:r>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IV </a:t>
            </a:r>
            <a:r>
              <a:rPr lang="ro-RO" baseline="0" dirty="0" smtClean="0"/>
              <a:t>(5 minute) – O altă țintă se referă la accesul egal la educație tehnică, vocațională și universitară.</a:t>
            </a:r>
          </a:p>
          <a:p>
            <a:r>
              <a:rPr lang="ro-RO" baseline="0" dirty="0" smtClean="0"/>
              <a:t> -  Prezentați, pe scurt, noțiunea de părăsire timpurie a școlii (situația tinerilor între 18 și 24 de ani care nu au finalizat decât cel mult studiile gimnaziale și nu își continuă educația). Puteți discuta despre măsura în care acești tineri au șanse mult reduse de a avea un loc de muncă bun, în condițiile în care ritmul actual de tehnologizare nu oferă prea multe oportunități pentru persoanele cu un nivel scăzut de educație.  </a:t>
            </a:r>
            <a:r>
              <a:rPr lang="ro-RO" i="1" baseline="0" dirty="0" smtClean="0"/>
              <a:t>Datele din grafic provin de la Comisia Europeană, ”Monitorul educației și formării 2018, România”.  </a:t>
            </a:r>
            <a:endParaRPr lang="ro-RO" i="0" baseline="0" dirty="0" smtClean="0"/>
          </a:p>
          <a:p>
            <a:r>
              <a:rPr lang="ro-RO" i="0" baseline="0" dirty="0" smtClean="0"/>
              <a:t> - Dacă vi se pare relevant, puteți discuta, pe scurt, despre avantajele și provocările învățământului profesional și dual în România.</a:t>
            </a:r>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V </a:t>
            </a:r>
            <a:r>
              <a:rPr lang="ro-RO" baseline="0" dirty="0" smtClean="0"/>
              <a:t>(5 minute) – O foarte importantă țintă a ODD4 se referă la asigurarea unei educații cu adevărat incluzive și eliminarea tuturor formelor de discriminare din educație.</a:t>
            </a:r>
          </a:p>
          <a:p>
            <a:r>
              <a:rPr lang="ro-RO" baseline="0" dirty="0" smtClean="0"/>
              <a:t>- Prezentați sau solicitați elevilor să propună o listă de elemente/resurse necesare pentru accesul copiilor cu </a:t>
            </a:r>
            <a:r>
              <a:rPr lang="ro-RO" baseline="0" dirty="0" err="1" smtClean="0"/>
              <a:t>dizabilități</a:t>
            </a:r>
            <a:r>
              <a:rPr lang="ro-RO" baseline="0" dirty="0" smtClean="0"/>
              <a:t>/CES  la o educație de calitate (de la resurse umane – profesori de sprijin, logopezi, cadre didactice calificate în domeniu </a:t>
            </a:r>
            <a:r>
              <a:rPr lang="ro-RO" baseline="0" dirty="0" err="1" smtClean="0"/>
              <a:t>etc</a:t>
            </a:r>
            <a:r>
              <a:rPr lang="ro-RO" baseline="0" dirty="0" smtClean="0"/>
              <a:t> - , la adaptări ale mediului fizic și alte elemente esențiale pentru incluziune – număr adecvat de elevi în clasă, materiale didactice și de învățare specifice </a:t>
            </a:r>
            <a:r>
              <a:rPr lang="ro-RO" baseline="0" dirty="0" err="1" smtClean="0"/>
              <a:t>etc</a:t>
            </a:r>
            <a:r>
              <a:rPr lang="ro-RO" baseline="0" dirty="0" smtClean="0"/>
              <a:t>). În prezentarea acestui subiect, puneți accentul pe obligația autorităților de a asigura toate resursele necesare pentru incluziune și pe importanța combaterii discriminării. Marginalizarea sau excluderea de la educație nu reprezintă soluții.   </a:t>
            </a:r>
          </a:p>
          <a:p>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Situația actuală VI </a:t>
            </a:r>
            <a:r>
              <a:rPr lang="ro-RO" baseline="0" dirty="0" smtClean="0"/>
              <a:t>(5 minute) – Însușirea de către toate persoanele a competențelor de bază, precum alfabetizarea și aritmetica, reprezintă o altă țintă a comunității internaționale.</a:t>
            </a:r>
          </a:p>
          <a:p>
            <a:r>
              <a:rPr lang="ro-RO" baseline="0" dirty="0" smtClean="0"/>
              <a:t>- Ultima testare PISA a arătat că, în România, aproape un sfert dintre elevii de 15 ani nu dețin aceste cunoștințe de bază în niciunul dintre cele trei domenii testate (lectură, matematică și științe), iar copiii din cele mai sărace familii au puține șanse de a obține rezultate bune la testările internaționale (puțin peste 10% dintre ei reușesc să se situeze în primul sfert al rezultatelor).</a:t>
            </a:r>
          </a:p>
          <a:p>
            <a:endParaRPr lang="en-US" b="0" i="0"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o-RO" dirty="0" smtClean="0"/>
              <a:t>Mesaje pentru autorități  </a:t>
            </a:r>
            <a:r>
              <a:rPr lang="ro-RO" baseline="0" dirty="0" smtClean="0"/>
              <a:t>(10 minute) – Rugați participanții ca, pornind de la cele aflate și discutate în cadrul activităților, să adreseze un mesaj autorităților române, prin care să le solicite luarea măsurilor necesare pentru ca ei, colegii/prietenii lor și fiecare copil din România să se poată bucura cu adevărat de accesul la o educație publică incluzivă, de calitate și gratuită.</a:t>
            </a:r>
          </a:p>
          <a:p>
            <a:r>
              <a:rPr lang="ro-RO" b="0" i="1" dirty="0" smtClean="0"/>
              <a:t>În măsura în care vă permite timpul și considerați că este oportun, puteți aloca</a:t>
            </a:r>
            <a:r>
              <a:rPr lang="ro-RO" b="0" i="1" baseline="0" dirty="0" smtClean="0"/>
              <a:t> un alt interval de timp pentru redactarea mesajelor. Mesajele pentru autorități pot consta în scrisori, eseuri, petiții </a:t>
            </a:r>
            <a:r>
              <a:rPr lang="ro-RO" b="0" i="1" baseline="0" dirty="0" err="1" smtClean="0"/>
              <a:t>etc</a:t>
            </a:r>
            <a:r>
              <a:rPr lang="ro-RO" b="0" i="1" baseline="0" dirty="0" smtClean="0"/>
              <a:t> și pot fi redactate individual sau în grupuri de lucru. Nu excludem formele mai creative (colaj, fotografie, video), dar vă rugăm să țineți cont de faptul că ne dorim  să prezentăm cele mai reprezentative lucrări în cadrul unui eveniment național.</a:t>
            </a:r>
            <a:endParaRPr lang="en-US" b="0" i="1" dirty="0"/>
          </a:p>
        </p:txBody>
      </p:sp>
      <p:sp>
        <p:nvSpPr>
          <p:cNvPr id="4" name="Slide Number Placeholder 3"/>
          <p:cNvSpPr>
            <a:spLocks noGrp="1"/>
          </p:cNvSpPr>
          <p:nvPr>
            <p:ph type="sldNum" sz="quarter" idx="10"/>
          </p:nvPr>
        </p:nvSpPr>
        <p:spPr/>
        <p:txBody>
          <a:bodyPr/>
          <a:lstStyle/>
          <a:p>
            <a:fld id="{B0C49585-9798-4C6B-91C0-88C23D723109}" type="slidenum">
              <a:rPr lang="en-CA" smtClean="0"/>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627026" y="303652"/>
            <a:ext cx="1595542" cy="412389"/>
          </a:xfrm>
          <a:prstGeom prst="rect">
            <a:avLst/>
          </a:prstGeom>
        </p:spPr>
      </p:pic>
      <p:sp>
        <p:nvSpPr>
          <p:cNvPr id="2" name="Title 1"/>
          <p:cNvSpPr>
            <a:spLocks noGrp="1"/>
          </p:cNvSpPr>
          <p:nvPr>
            <p:ph type="ctrTitle" hasCustomPrompt="1"/>
          </p:nvPr>
        </p:nvSpPr>
        <p:spPr>
          <a:xfrm>
            <a:off x="625148" y="866775"/>
            <a:ext cx="8075613" cy="1197787"/>
          </a:xfrm>
        </p:spPr>
        <p:txBody>
          <a:bodyPr anchor="t">
            <a:normAutofit/>
          </a:bodyPr>
          <a:lstStyle>
            <a:lvl1pPr>
              <a:lnSpc>
                <a:spcPct val="95000"/>
              </a:lnSpc>
              <a:defRPr sz="4800" b="0" i="0" cap="none">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11" name="Picture Placeholder 10"/>
          <p:cNvSpPr>
            <a:spLocks noGrp="1"/>
          </p:cNvSpPr>
          <p:nvPr>
            <p:ph type="pic" sz="quarter" idx="10"/>
          </p:nvPr>
        </p:nvSpPr>
        <p:spPr>
          <a:xfrm>
            <a:off x="150813" y="2213627"/>
            <a:ext cx="8829675" cy="4494213"/>
          </a:xfrm>
        </p:spPr>
        <p:txBody>
          <a:bodyPr/>
          <a:lstStyle/>
          <a:p>
            <a:r>
              <a:rPr lang="en-US" smtClean="0"/>
              <a:t>Click icon to add picture</a:t>
            </a:r>
            <a:endParaRPr lang="en-US" dirty="0"/>
          </a:p>
        </p:txBody>
      </p:sp>
      <p:sp>
        <p:nvSpPr>
          <p:cNvPr id="12" name="Date Placeholder 11"/>
          <p:cNvSpPr>
            <a:spLocks noGrp="1"/>
          </p:cNvSpPr>
          <p:nvPr>
            <p:ph type="dt" sz="half" idx="11"/>
          </p:nvPr>
        </p:nvSpPr>
        <p:spPr>
          <a:xfrm>
            <a:off x="7223650" y="344650"/>
            <a:ext cx="1581319" cy="365125"/>
          </a:xfrm>
        </p:spPr>
        <p:txBody>
          <a:bodyPr/>
          <a:lstStyle>
            <a:lvl1pPr algn="r">
              <a:defRPr/>
            </a:lvl1pPr>
          </a:lstStyle>
          <a:p>
            <a:r>
              <a:rPr lang="en-US" dirty="0" smtClean="0"/>
              <a:t>26 April 2016</a:t>
            </a:r>
            <a:endParaRPr lang="en-US" dirty="0"/>
          </a:p>
        </p:txBody>
      </p:sp>
    </p:spTree>
    <p:extLst>
      <p:ext uri="{BB962C8B-B14F-4D97-AF65-F5344CB8AC3E}">
        <p14:creationId xmlns:p14="http://schemas.microsoft.com/office/powerpoint/2010/main" xmlns="" val="2538566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1">
    <p:spTree>
      <p:nvGrpSpPr>
        <p:cNvPr id="1" name=""/>
        <p:cNvGrpSpPr/>
        <p:nvPr/>
      </p:nvGrpSpPr>
      <p:grpSpPr>
        <a:xfrm>
          <a:off x="0" y="0"/>
          <a:ext cx="0" cy="0"/>
          <a:chOff x="0" y="0"/>
          <a:chExt cx="0" cy="0"/>
        </a:xfrm>
      </p:grpSpPr>
      <p:sp>
        <p:nvSpPr>
          <p:cNvPr id="8" name="Rectangle 7"/>
          <p:cNvSpPr/>
          <p:nvPr userDrawn="1"/>
        </p:nvSpPr>
        <p:spPr>
          <a:xfrm>
            <a:off x="0" y="1171574"/>
            <a:ext cx="9144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userDrawn="1"/>
        </p:nvSpPr>
        <p:spPr>
          <a:xfrm>
            <a:off x="147638" y="147638"/>
            <a:ext cx="8832850"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ro-RO" dirty="0" smtClean="0"/>
              <a:t>6</a:t>
            </a:r>
            <a:r>
              <a:rPr lang="en-US" dirty="0" smtClean="0"/>
              <a:t> </a:t>
            </a:r>
            <a:r>
              <a:rPr lang="ro-RO" dirty="0" smtClean="0"/>
              <a:t>February</a:t>
            </a:r>
            <a:r>
              <a:rPr lang="en-US" dirty="0" smtClean="0"/>
              <a:t> 201</a:t>
            </a:r>
            <a:r>
              <a:rPr lang="ro-RO" dirty="0" smtClean="0"/>
              <a:t>7</a:t>
            </a:r>
            <a:endParaRPr lang="en-US" dirty="0"/>
          </a:p>
        </p:txBody>
      </p:sp>
      <p:sp>
        <p:nvSpPr>
          <p:cNvPr id="3" name="Footer Placeholder 2"/>
          <p:cNvSpPr>
            <a:spLocks noGrp="1"/>
          </p:cNvSpPr>
          <p:nvPr>
            <p:ph type="ftr" sz="quarter" idx="11"/>
          </p:nvPr>
        </p:nvSpPr>
        <p:spPr/>
        <p:txBody>
          <a:bodyPr/>
          <a:lstStyle/>
          <a:p>
            <a:r>
              <a:rPr lang="en-US" smtClean="0"/>
              <a:t>Amend presentation name in Footer and Apply to All</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59389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userDrawn="1"/>
        </p:nvGrpSpPr>
        <p:grpSpPr>
          <a:xfrm>
            <a:off x="1907705" y="2132856"/>
            <a:ext cx="4904528" cy="2016224"/>
            <a:chOff x="1843682" y="1988841"/>
            <a:chExt cx="4904528" cy="2016224"/>
          </a:xfrm>
        </p:grpSpPr>
        <p:sp>
          <p:nvSpPr>
            <p:cNvPr id="5" name="Rounded Rectangle 4"/>
            <p:cNvSpPr/>
            <p:nvPr userDrawn="1"/>
          </p:nvSpPr>
          <p:spPr>
            <a:xfrm>
              <a:off x="3832778" y="2939197"/>
              <a:ext cx="2915431" cy="1065868"/>
            </a:xfrm>
            <a:prstGeom prst="roundRect">
              <a:avLst>
                <a:gd name="adj" fmla="val 901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dirty="0" smtClean="0">
                <a:latin typeface="+mj-lt"/>
                <a:cs typeface="Gill Sans Infant Std"/>
              </a:endParaRPr>
            </a:p>
          </p:txBody>
        </p:sp>
        <p:sp>
          <p:nvSpPr>
            <p:cNvPr id="3" name="Rounded Rectangle 2"/>
            <p:cNvSpPr/>
            <p:nvPr userDrawn="1"/>
          </p:nvSpPr>
          <p:spPr>
            <a:xfrm>
              <a:off x="1843682" y="1988841"/>
              <a:ext cx="4904528" cy="1255741"/>
            </a:xfrm>
            <a:prstGeom prst="roundRect">
              <a:avLst>
                <a:gd name="adj" fmla="val 9018"/>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o-RO" sz="6800" b="1" spc="-100" baseline="0" dirty="0" smtClean="0">
                  <a:solidFill>
                    <a:schemeClr val="tx1"/>
                  </a:solidFill>
                  <a:latin typeface="Calibri" panose="020F0502020204030204" pitchFamily="34" charset="0"/>
                  <a:cs typeface="Calibri" panose="020F0502020204030204" pitchFamily="34" charset="0"/>
                </a:rPr>
                <a:t>Thank you!</a:t>
              </a: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106368" y="3244373"/>
              <a:ext cx="2345825" cy="606309"/>
            </a:xfrm>
            <a:prstGeom prst="rect">
              <a:avLst/>
            </a:prstGeom>
          </p:spPr>
        </p:pic>
      </p:grpSp>
    </p:spTree>
    <p:extLst>
      <p:ext uri="{BB962C8B-B14F-4D97-AF65-F5344CB8AC3E}">
        <p14:creationId xmlns:p14="http://schemas.microsoft.com/office/powerpoint/2010/main" xmlns="" val="612905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ave the Children header">
    <p:spTree>
      <p:nvGrpSpPr>
        <p:cNvPr id="1" name=""/>
        <p:cNvGrpSpPr/>
        <p:nvPr/>
      </p:nvGrpSpPr>
      <p:grpSpPr>
        <a:xfrm>
          <a:off x="0" y="0"/>
          <a:ext cx="0" cy="0"/>
          <a:chOff x="0" y="0"/>
          <a:chExt cx="0" cy="0"/>
        </a:xfrm>
      </p:grpSpPr>
      <p:sp>
        <p:nvSpPr>
          <p:cNvPr id="16" name="Rectangle 15"/>
          <p:cNvSpPr/>
          <p:nvPr userDrawn="1"/>
        </p:nvSpPr>
        <p:spPr>
          <a:xfrm>
            <a:off x="0" y="0"/>
            <a:ext cx="9144000" cy="6858000"/>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2411760" y="1298103"/>
            <a:ext cx="4232229" cy="1338809"/>
            <a:chOff x="1439310" y="840399"/>
            <a:chExt cx="4232229" cy="1338809"/>
          </a:xfrm>
        </p:grpSpPr>
        <p:sp>
          <p:nvSpPr>
            <p:cNvPr id="2" name="Rounded Rectangle 1"/>
            <p:cNvSpPr/>
            <p:nvPr userDrawn="1"/>
          </p:nvSpPr>
          <p:spPr>
            <a:xfrm>
              <a:off x="1439310" y="840399"/>
              <a:ext cx="4232229" cy="1338809"/>
            </a:xfrm>
            <a:prstGeom prst="roundRect">
              <a:avLst>
                <a:gd name="adj" fmla="val 821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o-RO" dirty="0" smtClean="0">
                <a:latin typeface="Gill Sans Infant Std"/>
                <a:cs typeface="Gill Sans Infant Std"/>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1634140" y="1036639"/>
              <a:ext cx="3821376" cy="987685"/>
            </a:xfrm>
            <a:prstGeom prst="rect">
              <a:avLst/>
            </a:prstGeom>
          </p:spPr>
        </p:pic>
      </p:grpSp>
      <p:sp>
        <p:nvSpPr>
          <p:cNvPr id="3" name="Rectangle 2"/>
          <p:cNvSpPr/>
          <p:nvPr userDrawn="1"/>
        </p:nvSpPr>
        <p:spPr>
          <a:xfrm>
            <a:off x="1691680" y="3270463"/>
            <a:ext cx="6192688" cy="2246769"/>
          </a:xfrm>
          <a:prstGeom prst="rect">
            <a:avLst/>
          </a:prstGeom>
        </p:spPr>
        <p:txBody>
          <a:bodyPr wrap="square">
            <a:spAutoFit/>
          </a:bodyPr>
          <a:lstStyle/>
          <a:p>
            <a:pPr algn="l"/>
            <a:r>
              <a:rPr lang="en-US"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RIGHTS OF THE CHILD</a:t>
            </a:r>
            <a:r>
              <a:rPr lang="ro-RO"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 i</a:t>
            </a:r>
            <a:r>
              <a:rPr lang="en-US" sz="2800" b="1"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 Romania</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Sexual exploitation of children</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Non-discrimination in relation to health</a:t>
            </a:r>
          </a:p>
          <a:p>
            <a:pPr marL="285750" indent="-285750" algn="l">
              <a:buFont typeface="Arial" panose="020B0604020202020204" pitchFamily="34" charset="0"/>
              <a:buChar char="•"/>
            </a:pPr>
            <a:r>
              <a:rPr lang="en-US" sz="2800" i="0" dirty="0" smtClean="0">
                <a:solidFill>
                  <a:schemeClr val="bg1"/>
                </a:solidFill>
                <a:latin typeface="Calibri" panose="020F0502020204030204" pitchFamily="34" charset="0"/>
                <a:ea typeface="Tahoma" panose="020B0604030504040204" pitchFamily="34" charset="0"/>
                <a:cs typeface="Calibri" panose="020F0502020204030204" pitchFamily="34" charset="0"/>
              </a:rPr>
              <a:t>Non discrimination in relation to education</a:t>
            </a:r>
          </a:p>
        </p:txBody>
      </p:sp>
    </p:spTree>
    <p:extLst>
      <p:ext uri="{BB962C8B-B14F-4D97-AF65-F5344CB8AC3E}">
        <p14:creationId xmlns:p14="http://schemas.microsoft.com/office/powerpoint/2010/main" xmlns="" val="2865887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81" y="385224"/>
            <a:ext cx="8406719" cy="5033443"/>
          </a:xfrm>
          <a:prstGeom prst="rect">
            <a:avLst/>
          </a:prstGeom>
        </p:spPr>
        <p:txBody>
          <a:bodyPr/>
          <a:lstStyle>
            <a:lvl1pPr>
              <a:defRPr b="1">
                <a:solidFill>
                  <a:srgbClr val="2C376F"/>
                </a:solidFill>
                <a:latin typeface="Helvetica"/>
                <a:cs typeface="Helvetica"/>
              </a:defRPr>
            </a:lvl1pPr>
            <a:lvl2pPr>
              <a:defRPr>
                <a:solidFill>
                  <a:srgbClr val="2C376F"/>
                </a:solidFill>
                <a:latin typeface="Helvetica"/>
                <a:cs typeface="Helvetica"/>
              </a:defRPr>
            </a:lvl2pPr>
            <a:lvl3pPr>
              <a:defRPr>
                <a:solidFill>
                  <a:srgbClr val="2C376F"/>
                </a:solidFill>
                <a:latin typeface="Helvetica"/>
                <a:cs typeface="Helvetica"/>
              </a:defRPr>
            </a:lvl3pPr>
            <a:lvl4pPr>
              <a:defRPr>
                <a:solidFill>
                  <a:srgbClr val="2C376F"/>
                </a:solidFill>
                <a:latin typeface="Helvetica"/>
                <a:cs typeface="Helvetica"/>
              </a:defRPr>
            </a:lvl4pPr>
            <a:lvl5pPr>
              <a:defRPr>
                <a:solidFill>
                  <a:srgbClr val="2C376F"/>
                </a:solidFill>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pic>
        <p:nvPicPr>
          <p:cNvPr id="7" name="Picture 1" descr="Description: Description: eu-flag"/>
          <p:cNvPicPr>
            <a:picLocks noChangeAspect="1" noChangeArrowheads="1"/>
          </p:cNvPicPr>
          <p:nvPr userDrawn="1"/>
        </p:nvPicPr>
        <p:blipFill>
          <a:blip r:embed="rId2">
            <a:extLst>
              <a:ext uri="{28A0092B-C50C-407E-A947-70E740481C1C}">
                <a14:useLocalDpi xmlns="" xmlns:a14="http://schemas.microsoft.com/office/drawing/2010/main"/>
              </a:ext>
            </a:extLst>
          </a:blip>
          <a:srcRect/>
          <a:stretch>
            <a:fillRect/>
          </a:stretch>
        </p:blipFill>
        <p:spPr bwMode="auto">
          <a:xfrm>
            <a:off x="8661449" y="6426600"/>
            <a:ext cx="381000"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7505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7" name="Rectangle 6"/>
          <p:cNvSpPr/>
          <p:nvPr userDrawn="1"/>
        </p:nvSpPr>
        <p:spPr>
          <a:xfrm>
            <a:off x="4572000" y="0"/>
            <a:ext cx="4572000" cy="630713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470768" y="1171576"/>
            <a:ext cx="3243019" cy="1219798"/>
          </a:xfrm>
        </p:spPr>
        <p:txBody>
          <a:bodyPr anchor="t">
            <a:normAutofit/>
          </a:bodyPr>
          <a:lstStyle>
            <a:lvl1pPr algn="l">
              <a:lnSpc>
                <a:spcPct val="95000"/>
              </a:lnSpc>
              <a:defRPr sz="32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5470767" y="2395663"/>
            <a:ext cx="3243020" cy="2684219"/>
          </a:xfrm>
        </p:spPr>
        <p:txBody>
          <a:bodyPr anchor="t">
            <a:normAutofit/>
          </a:bodyPr>
          <a:lstStyle>
            <a:lvl1pPr marL="0" indent="0">
              <a:buNone/>
              <a:defRPr sz="1800" b="0" i="0">
                <a:solidFill>
                  <a:srgbClr val="FFFFFF"/>
                </a:solidFill>
                <a:latin typeface="Gill Sans Infant Std" pitchFamily="50" charset="0"/>
                <a:cs typeface="Gill Sans Infant Std" pitchFamily="50" charset="0"/>
              </a:defRPr>
            </a:lvl1pPr>
            <a:lvl2pPr marL="0" indent="0">
              <a:buNone/>
              <a:defRPr sz="1800">
                <a:solidFill>
                  <a:schemeClr val="bg1"/>
                </a:solidFill>
              </a:defRPr>
            </a:lvl2pPr>
            <a:lvl3pPr marL="1588" indent="0">
              <a:buNone/>
              <a:defRPr sz="1800">
                <a:solidFill>
                  <a:srgbClr val="FFFFFF"/>
                </a:solidFill>
              </a:defRPr>
            </a:lvl3pPr>
            <a:lvl4pPr marL="0" indent="0">
              <a:buNone/>
              <a:defRPr sz="1800">
                <a:solidFill>
                  <a:srgbClr val="FFFFFF"/>
                </a:solidFill>
              </a:defRPr>
            </a:lvl4pPr>
            <a:lvl5pPr marL="0" indent="0">
              <a:buNone/>
              <a:defRPr sz="1800">
                <a:solidFill>
                  <a:srgbClr val="FFFFFF"/>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2400" y="155738"/>
            <a:ext cx="5002416" cy="5985852"/>
          </a:xfrm>
        </p:spPr>
        <p:txBody>
          <a:bodyPr/>
          <a:lstStyle/>
          <a:p>
            <a:r>
              <a:rPr lang="en-US" smtClean="0"/>
              <a:t>Click icon to add picture</a:t>
            </a:r>
            <a:endParaRPr lang="en-US"/>
          </a:p>
        </p:txBody>
      </p:sp>
    </p:spTree>
    <p:extLst>
      <p:ext uri="{BB962C8B-B14F-4D97-AF65-F5344CB8AC3E}">
        <p14:creationId xmlns:p14="http://schemas.microsoft.com/office/powerpoint/2010/main" xmlns="" val="56472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5" name="Rectangle 14"/>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2" name="Title 1"/>
          <p:cNvSpPr>
            <a:spLocks noGrp="1"/>
          </p:cNvSpPr>
          <p:nvPr>
            <p:ph type="title" hasCustomPrompt="1"/>
          </p:nvPr>
        </p:nvSpPr>
        <p:spPr>
          <a:xfrm>
            <a:off x="424763" y="310836"/>
            <a:ext cx="8282643"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9" name="Straight Connector 8"/>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155738" y="2200274"/>
            <a:ext cx="8824750" cy="4106864"/>
          </a:xfrm>
        </p:spPr>
        <p:txBody>
          <a:bodyPr/>
          <a:lstStyle/>
          <a:p>
            <a:r>
              <a:rPr lang="en-US" smtClean="0"/>
              <a:t>Click icon to add picture</a:t>
            </a:r>
            <a:endParaRPr lang="en-US" dirty="0"/>
          </a:p>
        </p:txBody>
      </p:sp>
    </p:spTree>
    <p:extLst>
      <p:ext uri="{BB962C8B-B14F-4D97-AF65-F5344CB8AC3E}">
        <p14:creationId xmlns:p14="http://schemas.microsoft.com/office/powerpoint/2010/main" xmlns="" val="237734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Agenda">
    <p:spTree>
      <p:nvGrpSpPr>
        <p:cNvPr id="1" name=""/>
        <p:cNvGrpSpPr/>
        <p:nvPr/>
      </p:nvGrpSpPr>
      <p:grpSpPr>
        <a:xfrm>
          <a:off x="0" y="0"/>
          <a:ext cx="0" cy="0"/>
          <a:chOff x="0" y="0"/>
          <a:chExt cx="0" cy="0"/>
        </a:xfrm>
      </p:grpSpPr>
      <p:sp>
        <p:nvSpPr>
          <p:cNvPr id="12" name="Rectangle 11"/>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147638" y="1171574"/>
            <a:ext cx="8832850"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24634" y="202994"/>
            <a:ext cx="8282640" cy="787605"/>
          </a:xfrm>
        </p:spPr>
        <p:txBody>
          <a:bodyPr>
            <a:noAutofit/>
          </a:bodyPr>
          <a:lstStyle>
            <a:lvl1pPr>
              <a:defRPr sz="4800" b="0" i="0" cap="none">
                <a:solidFill>
                  <a:schemeClr val="bg1"/>
                </a:solidFill>
                <a:latin typeface="Trade Gothic LT Com Cn" panose="020B0806040303020004" pitchFamily="34" charset="0"/>
                <a:cs typeface="Trade Gothic LT Com Cn" panose="020B0806040303020004" pitchFamily="34" charset="0"/>
              </a:defRPr>
            </a:lvl1pPr>
          </a:lstStyle>
          <a:p>
            <a:r>
              <a:rPr lang="en-GB" dirty="0" smtClean="0"/>
              <a:t>CLICK TO EDIT MASTER TITLE STYLE</a:t>
            </a:r>
            <a:endParaRPr lang="en-US" dirty="0"/>
          </a:p>
        </p:txBody>
      </p:sp>
      <p:sp>
        <p:nvSpPr>
          <p:cNvPr id="3" name="Content Placeholder 2"/>
          <p:cNvSpPr>
            <a:spLocks noGrp="1"/>
          </p:cNvSpPr>
          <p:nvPr>
            <p:ph idx="1"/>
          </p:nvPr>
        </p:nvSpPr>
        <p:spPr>
          <a:xfrm>
            <a:off x="431147" y="1600200"/>
            <a:ext cx="8276127"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0" name="Straight Connector 9"/>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6390374"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3693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Tree>
    <p:extLst>
      <p:ext uri="{BB962C8B-B14F-4D97-AF65-F5344CB8AC3E}">
        <p14:creationId xmlns:p14="http://schemas.microsoft.com/office/powerpoint/2010/main" xmlns="" val="1646375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x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31147" y="1600200"/>
            <a:ext cx="3997571" cy="470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smtClean="0"/>
              <a:t>Click to edit Master text styles</a:t>
            </a:r>
          </a:p>
        </p:txBody>
      </p:sp>
      <p:sp>
        <p:nvSpPr>
          <p:cNvPr id="9" name="Content Placeholder 2"/>
          <p:cNvSpPr>
            <a:spLocks noGrp="1"/>
          </p:cNvSpPr>
          <p:nvPr>
            <p:ph idx="14"/>
          </p:nvPr>
        </p:nvSpPr>
        <p:spPr>
          <a:xfrm>
            <a:off x="4709703" y="1600200"/>
            <a:ext cx="3997571" cy="4706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03603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dirty="0" smtClean="0"/>
              <a:t>26 April 2016</a:t>
            </a:r>
            <a:endParaRPr lang="en-US" dirty="0"/>
          </a:p>
        </p:txBody>
      </p:sp>
      <p:sp>
        <p:nvSpPr>
          <p:cNvPr id="5" name="Footer Placeholder 4"/>
          <p:cNvSpPr>
            <a:spLocks noGrp="1"/>
          </p:cNvSpPr>
          <p:nvPr>
            <p:ph type="ftr" sz="quarter" idx="11"/>
          </p:nvPr>
        </p:nvSpPr>
        <p:spPr/>
        <p:txBody>
          <a:bodyPr/>
          <a:lstStyle/>
          <a:p>
            <a:r>
              <a:rPr lang="en-US" smtClean="0"/>
              <a:t>Amend presentation name in Footer and Apply to All</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pPr/>
              <a:t>‹#›</a:t>
            </a:fld>
            <a:endParaRPr lang="en-US"/>
          </a:p>
        </p:txBody>
      </p:sp>
      <p:sp>
        <p:nvSpPr>
          <p:cNvPr id="8" name="Text Placeholder 7"/>
          <p:cNvSpPr>
            <a:spLocks noGrp="1"/>
          </p:cNvSpPr>
          <p:nvPr>
            <p:ph type="body" sz="quarter" idx="13"/>
          </p:nvPr>
        </p:nvSpPr>
        <p:spPr>
          <a:xfrm>
            <a:off x="425286" y="705600"/>
            <a:ext cx="8282151" cy="363537"/>
          </a:xfrm>
        </p:spPr>
        <p:txBody>
          <a:bodyPr>
            <a:normAutofit/>
          </a:bodyPr>
          <a:lstStyle>
            <a:lvl1pPr>
              <a:defRPr sz="2500" b="0">
                <a:solidFill>
                  <a:srgbClr val="222221"/>
                </a:solidFill>
              </a:defRPr>
            </a:lvl1pPr>
            <a:lvl2pPr>
              <a:defRPr sz="2500"/>
            </a:lvl2pPr>
            <a:lvl3pPr marL="0" indent="0">
              <a:buNone/>
              <a:defRPr sz="2500"/>
            </a:lvl3pPr>
            <a:lvl4pPr marL="0" indent="0">
              <a:buNone/>
              <a:defRPr sz="2500"/>
            </a:lvl4pPr>
            <a:lvl5pPr marL="0" indent="0">
              <a:buNone/>
              <a:defRPr sz="2500"/>
            </a:lvl5pPr>
          </a:lstStyle>
          <a:p>
            <a:pPr lvl="0"/>
            <a:r>
              <a:rPr lang="en-US" smtClean="0"/>
              <a:t>Click to edit Master text styles</a:t>
            </a:r>
          </a:p>
        </p:txBody>
      </p:sp>
    </p:spTree>
    <p:extLst>
      <p:ext uri="{BB962C8B-B14F-4D97-AF65-F5344CB8AC3E}">
        <p14:creationId xmlns:p14="http://schemas.microsoft.com/office/powerpoint/2010/main" xmlns="" val="3227624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26 April 2016</a:t>
            </a:r>
            <a:endParaRPr lang="en-US" dirty="0"/>
          </a:p>
        </p:txBody>
      </p:sp>
      <p:sp>
        <p:nvSpPr>
          <p:cNvPr id="3" name="Footer Placeholder 2"/>
          <p:cNvSpPr>
            <a:spLocks noGrp="1"/>
          </p:cNvSpPr>
          <p:nvPr>
            <p:ph type="ftr" sz="quarter" idx="11"/>
          </p:nvPr>
        </p:nvSpPr>
        <p:spPr/>
        <p:txBody>
          <a:bodyPr/>
          <a:lstStyle/>
          <a:p>
            <a:r>
              <a:rPr lang="en-US" dirty="0" smtClean="0"/>
              <a:t>Amend presentation name in Footer and Apply to All</a:t>
            </a:r>
            <a:endParaRPr lang="en-US" dirty="0"/>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810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amp; imag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26 April 2016</a:t>
            </a:r>
            <a:endParaRPr lang="en-US" dirty="0"/>
          </a:p>
        </p:txBody>
      </p:sp>
      <p:sp>
        <p:nvSpPr>
          <p:cNvPr id="3" name="Footer Placeholder 2"/>
          <p:cNvSpPr>
            <a:spLocks noGrp="1"/>
          </p:cNvSpPr>
          <p:nvPr>
            <p:ph type="ftr" sz="quarter" idx="11"/>
          </p:nvPr>
        </p:nvSpPr>
        <p:spPr/>
        <p:txBody>
          <a:bodyPr/>
          <a:lstStyle/>
          <a:p>
            <a:r>
              <a:rPr lang="en-US" smtClean="0"/>
              <a:t>Amend presentation name in Footer and Apply to All</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pPr/>
              <a:t>‹#›</a:t>
            </a:fld>
            <a:endParaRPr lang="en-US"/>
          </a:p>
        </p:txBody>
      </p:sp>
      <p:sp>
        <p:nvSpPr>
          <p:cNvPr id="5" name="Rectangle 4"/>
          <p:cNvSpPr/>
          <p:nvPr userDrawn="1"/>
        </p:nvSpPr>
        <p:spPr>
          <a:xfrm>
            <a:off x="345179" y="1081128"/>
            <a:ext cx="8458854"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icture Placeholder 6"/>
          <p:cNvSpPr>
            <a:spLocks noGrp="1"/>
          </p:cNvSpPr>
          <p:nvPr>
            <p:ph type="pic" sz="quarter" idx="13"/>
          </p:nvPr>
        </p:nvSpPr>
        <p:spPr>
          <a:xfrm>
            <a:off x="147637" y="147638"/>
            <a:ext cx="8837613" cy="6159500"/>
          </a:xfrm>
        </p:spPr>
        <p:txBody>
          <a:bodyPr/>
          <a:lstStyle/>
          <a:p>
            <a:r>
              <a:rPr lang="en-US" smtClean="0"/>
              <a:t>Click icon to add picture</a:t>
            </a:r>
            <a:endParaRPr lang="en-US"/>
          </a:p>
        </p:txBody>
      </p:sp>
    </p:spTree>
    <p:extLst>
      <p:ext uri="{BB962C8B-B14F-4D97-AF65-F5344CB8AC3E}">
        <p14:creationId xmlns:p14="http://schemas.microsoft.com/office/powerpoint/2010/main" xmlns="" val="524379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156308" y="149795"/>
            <a:ext cx="8824871"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4634" y="202995"/>
            <a:ext cx="8282640" cy="5069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1147" y="1600200"/>
            <a:ext cx="8276127" cy="4706938"/>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8991" y="6441019"/>
            <a:ext cx="1581319" cy="365125"/>
          </a:xfrm>
          <a:prstGeom prst="rect">
            <a:avLst/>
          </a:prstGeom>
        </p:spPr>
        <p:txBody>
          <a:bodyPr vert="horz" lIns="91440" tIns="45720" rIns="91440" bIns="45720" rtlCol="0" anchor="ctr"/>
          <a:lstStyle>
            <a:lvl1pPr algn="l">
              <a:defRPr sz="1000" b="0" i="0">
                <a:solidFill>
                  <a:schemeClr val="tx1"/>
                </a:solidFill>
                <a:latin typeface="Gill Sans Infant Std" pitchFamily="50" charset="0"/>
                <a:cs typeface="Gill Sans Infant Std" pitchFamily="50" charset="0"/>
              </a:defRPr>
            </a:lvl1pPr>
          </a:lstStyle>
          <a:p>
            <a:r>
              <a:rPr lang="en-US" smtClean="0"/>
              <a:t>26 April 2016</a:t>
            </a:r>
            <a:endParaRPr lang="en-US" dirty="0"/>
          </a:p>
        </p:txBody>
      </p:sp>
      <p:sp>
        <p:nvSpPr>
          <p:cNvPr id="5" name="Footer Placeholder 4"/>
          <p:cNvSpPr>
            <a:spLocks noGrp="1"/>
          </p:cNvSpPr>
          <p:nvPr>
            <p:ph type="ftr" sz="quarter" idx="3"/>
          </p:nvPr>
        </p:nvSpPr>
        <p:spPr>
          <a:xfrm>
            <a:off x="2525022" y="6441019"/>
            <a:ext cx="3824978" cy="365125"/>
          </a:xfrm>
          <a:prstGeom prst="rect">
            <a:avLst/>
          </a:prstGeom>
        </p:spPr>
        <p:txBody>
          <a:bodyPr vert="horz" lIns="91440" tIns="45720" rIns="91440" bIns="45720" rtlCol="0" anchor="ctr"/>
          <a:lstStyle>
            <a:lvl1pPr algn="l">
              <a:defRPr sz="1000" b="0" i="0">
                <a:solidFill>
                  <a:schemeClr val="tx1"/>
                </a:solidFill>
                <a:latin typeface="Gill Sans Infant Std" pitchFamily="50" charset="0"/>
                <a:cs typeface="Gill Sans Infant Std" pitchFamily="50" charset="0"/>
              </a:defRPr>
            </a:lvl1pPr>
          </a:lstStyle>
          <a:p>
            <a:r>
              <a:rPr lang="en-US" smtClean="0"/>
              <a:t>Amend presentation name in Footer and Apply to All</a:t>
            </a:r>
            <a:endParaRPr lang="en-US" dirty="0"/>
          </a:p>
        </p:txBody>
      </p:sp>
      <p:sp>
        <p:nvSpPr>
          <p:cNvPr id="6" name="Slide Number Placeholder 5"/>
          <p:cNvSpPr>
            <a:spLocks noGrp="1"/>
          </p:cNvSpPr>
          <p:nvPr>
            <p:ph type="sldNum" sz="quarter" idx="4"/>
          </p:nvPr>
        </p:nvSpPr>
        <p:spPr>
          <a:xfrm>
            <a:off x="8030310" y="6441019"/>
            <a:ext cx="773723" cy="365125"/>
          </a:xfrm>
          <a:prstGeom prst="rect">
            <a:avLst/>
          </a:prstGeom>
        </p:spPr>
        <p:txBody>
          <a:bodyPr vert="horz" lIns="91440" tIns="45720" rIns="91440" bIns="45720" rtlCol="0" anchor="ctr"/>
          <a:lstStyle>
            <a:lvl1pPr algn="r">
              <a:defRPr sz="1000" b="0" i="0">
                <a:solidFill>
                  <a:schemeClr val="tx1"/>
                </a:solidFill>
                <a:latin typeface="Gill Sans Infant Std" pitchFamily="50" charset="0"/>
                <a:cs typeface="Gill Sans Infant Std" pitchFamily="50" charset="0"/>
              </a:defRPr>
            </a:lvl1pPr>
          </a:lstStyle>
          <a:p>
            <a:fld id="{C3FDE51E-0052-334C-A4B2-C567FE9F326F}" type="slidenum">
              <a:rPr lang="en-US" smtClean="0"/>
              <a:pPr/>
              <a:t>‹#›</a:t>
            </a:fld>
            <a:endParaRPr lang="en-US"/>
          </a:p>
        </p:txBody>
      </p:sp>
      <p:pic>
        <p:nvPicPr>
          <p:cNvPr id="11" name="Picture 10"/>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437660" y="6425702"/>
            <a:ext cx="1471938" cy="380442"/>
          </a:xfrm>
          <a:prstGeom prst="rect">
            <a:avLst/>
          </a:prstGeom>
        </p:spPr>
      </p:pic>
      <p:cxnSp>
        <p:nvCxnSpPr>
          <p:cNvPr id="13" name="Straight Connector 12"/>
          <p:cNvCxnSpPr/>
          <p:nvPr userDrawn="1"/>
        </p:nvCxnSpPr>
        <p:spPr>
          <a:xfrm flipH="1">
            <a:off x="2466405" y="6432215"/>
            <a:ext cx="6513"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9" name="Picture 8" descr="Underscore_line.png"/>
          <p:cNvPicPr>
            <a:picLocks noChangeAspect="1"/>
          </p:cNvPicPr>
          <p:nvPr userDrawn="1"/>
        </p:nvPicPr>
        <p:blipFill>
          <a:blip r:embed="rId16" cstate="print">
            <a:extLst>
              <a:ext uri="{28A0092B-C50C-407E-A947-70E740481C1C}">
                <a14:useLocalDpi xmlns:a14="http://schemas.microsoft.com/office/drawing/2010/main" xmlns="" val="0"/>
              </a:ext>
            </a:extLst>
          </a:blip>
          <a:stretch>
            <a:fillRect/>
          </a:stretch>
        </p:blipFill>
        <p:spPr>
          <a:xfrm>
            <a:off x="424636" y="1124217"/>
            <a:ext cx="8305800" cy="57912"/>
          </a:xfrm>
          <a:prstGeom prst="rect">
            <a:avLst/>
          </a:prstGeom>
        </p:spPr>
      </p:pic>
    </p:spTree>
    <p:extLst>
      <p:ext uri="{BB962C8B-B14F-4D97-AF65-F5344CB8AC3E}">
        <p14:creationId xmlns:p14="http://schemas.microsoft.com/office/powerpoint/2010/main" xmlns="" val="366678524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50" r:id="rId5"/>
    <p:sldLayoutId id="2147483662" r:id="rId6"/>
    <p:sldLayoutId id="2147483663" r:id="rId7"/>
    <p:sldLayoutId id="2147483655" r:id="rId8"/>
    <p:sldLayoutId id="2147483669" r:id="rId9"/>
    <p:sldLayoutId id="2147483670" r:id="rId10"/>
    <p:sldLayoutId id="2147483667" r:id="rId11"/>
    <p:sldLayoutId id="2147483673" r:id="rId12"/>
    <p:sldLayoutId id="2147483674" r:id="rId13"/>
  </p:sldLayoutIdLst>
  <p:hf hdr="0"/>
  <p:txStyles>
    <p:titleStyle>
      <a:lvl1pPr algn="l" defTabSz="457200" rtl="0" eaLnBrk="1" latinLnBrk="0" hangingPunct="1">
        <a:spcBef>
          <a:spcPct val="0"/>
        </a:spcBef>
        <a:buNone/>
        <a:defRPr sz="2500" b="1" i="0" kern="1200" baseline="0">
          <a:solidFill>
            <a:schemeClr val="tx1"/>
          </a:solidFill>
          <a:latin typeface="Gill Sans Infant Std" pitchFamily="50" charset="0"/>
          <a:ea typeface="+mj-ea"/>
          <a:cs typeface="Gill Sans Infant Std" pitchFamily="50" charset="0"/>
        </a:defRPr>
      </a:lvl1pPr>
    </p:titleStyle>
    <p:body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pitchFamily="50" charset="0"/>
          <a:ea typeface="+mn-ea"/>
          <a:cs typeface="Gill Sans Infant Std" pitchFamily="50" charset="0"/>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pitchFamily="50" charset="0"/>
          <a:ea typeface="+mn-ea"/>
          <a:cs typeface="Gill Sans Infant Std" pitchFamily="50" charset="0"/>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pitchFamily="50" charset="0"/>
          <a:ea typeface="+mn-ea"/>
          <a:cs typeface="Gill Sans Infant Std" pitchFamily="50" charset="0"/>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pitchFamily="50" charset="0"/>
          <a:ea typeface="+mn-ea"/>
          <a:cs typeface="Gill Sans Infant Std" pitchFamily="50" charset="0"/>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pitchFamily="50" charset="0"/>
          <a:ea typeface="+mn-ea"/>
          <a:cs typeface="Gill Sans Infant Std" pitchFamily="50"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79401" y="1410005"/>
            <a:ext cx="8864600" cy="707886"/>
          </a:xfrm>
          <a:prstGeom prst="rect">
            <a:avLst/>
          </a:prstGeom>
          <a:solidFill>
            <a:schemeClr val="bg1"/>
          </a:solidFill>
        </p:spPr>
        <p:txBody>
          <a:bodyPr wrap="square" rtlCol="0">
            <a:spAutoFit/>
          </a:bodyPr>
          <a:lstStyle/>
          <a:p>
            <a:pPr algn="ctr"/>
            <a:r>
              <a:rPr lang="en-US" sz="4000" b="1" dirty="0" smtClean="0">
                <a:solidFill>
                  <a:srgbClr val="002060"/>
                </a:solidFill>
                <a:latin typeface="Arial" pitchFamily="34" charset="0"/>
                <a:cs typeface="Arial" pitchFamily="34" charset="0"/>
              </a:rPr>
              <a:t>Campania Global</a:t>
            </a:r>
            <a:r>
              <a:rPr lang="ro-RO" sz="4000" b="1" dirty="0" smtClean="0">
                <a:solidFill>
                  <a:srgbClr val="002060"/>
                </a:solidFill>
                <a:latin typeface="Arial" pitchFamily="34" charset="0"/>
                <a:cs typeface="Arial" pitchFamily="34" charset="0"/>
              </a:rPr>
              <a:t>ă</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pentru</a:t>
            </a:r>
            <a:r>
              <a:rPr lang="en-US" sz="4000" b="1" dirty="0" smtClean="0">
                <a:solidFill>
                  <a:srgbClr val="002060"/>
                </a:solidFill>
                <a:latin typeface="Arial" pitchFamily="34" charset="0"/>
                <a:cs typeface="Arial" pitchFamily="34" charset="0"/>
              </a:rPr>
              <a:t> </a:t>
            </a:r>
            <a:r>
              <a:rPr lang="en-US" sz="4000" b="1" dirty="0" err="1" smtClean="0">
                <a:solidFill>
                  <a:srgbClr val="002060"/>
                </a:solidFill>
                <a:latin typeface="Arial" pitchFamily="34" charset="0"/>
                <a:cs typeface="Arial" pitchFamily="34" charset="0"/>
              </a:rPr>
              <a:t>Educa</a:t>
            </a:r>
            <a:r>
              <a:rPr lang="ro-RO" sz="4000" b="1" dirty="0" smtClean="0">
                <a:solidFill>
                  <a:srgbClr val="002060"/>
                </a:solidFill>
                <a:latin typeface="Arial" pitchFamily="34" charset="0"/>
                <a:cs typeface="Arial" pitchFamily="34" charset="0"/>
              </a:rPr>
              <a:t>ție</a:t>
            </a:r>
            <a:endParaRPr lang="en-US" sz="4000" b="1" dirty="0" smtClean="0">
              <a:solidFill>
                <a:srgbClr val="002060"/>
              </a:solidFill>
              <a:latin typeface="Arial" pitchFamily="34" charset="0"/>
              <a:cs typeface="Arial" pitchFamily="34" charset="0"/>
            </a:endParaRPr>
          </a:p>
        </p:txBody>
      </p:sp>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pic>
        <p:nvPicPr>
          <p:cNvPr id="1026" name="Picture 2"/>
          <p:cNvPicPr>
            <a:picLocks noChangeAspect="1" noChangeArrowheads="1"/>
          </p:cNvPicPr>
          <p:nvPr/>
        </p:nvPicPr>
        <p:blipFill>
          <a:blip r:embed="rId4"/>
          <a:srcRect/>
          <a:stretch>
            <a:fillRect/>
          </a:stretch>
        </p:blipFill>
        <p:spPr bwMode="auto">
          <a:xfrm>
            <a:off x="2347913" y="2117891"/>
            <a:ext cx="4448175" cy="4276725"/>
          </a:xfrm>
          <a:prstGeom prst="rect">
            <a:avLst/>
          </a:prstGeom>
          <a:noFill/>
          <a:ln w="9525">
            <a:noFill/>
            <a:miter lim="800000"/>
            <a:headEnd/>
            <a:tailEnd/>
          </a:ln>
        </p:spPr>
      </p:pic>
    </p:spTree>
    <p:extLst>
      <p:ext uri="{BB962C8B-B14F-4D97-AF65-F5344CB8AC3E}">
        <p14:creationId xmlns="" xmlns:p14="http://schemas.microsoft.com/office/powerpoint/2010/main" val="249009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230788" y="1410006"/>
            <a:ext cx="8733700" cy="784830"/>
          </a:xfrm>
          <a:prstGeom prst="rect">
            <a:avLst/>
          </a:prstGeom>
          <a:noFill/>
        </p:spPr>
        <p:txBody>
          <a:bodyPr wrap="square" lIns="0" tIns="0" rIns="0" bIns="0" rtlCol="0">
            <a:spAutoFit/>
          </a:bodyPr>
          <a:lstStyle/>
          <a:p>
            <a:pPr algn="ctr"/>
            <a:r>
              <a:rPr lang="ro-RO" sz="3600" b="1" dirty="0" smtClean="0">
                <a:latin typeface="Arial" pitchFamily="34" charset="0"/>
                <a:cs typeface="Arial" pitchFamily="34" charset="0"/>
              </a:rPr>
              <a:t>Educația ca prioritate globală</a:t>
            </a:r>
          </a:p>
          <a:p>
            <a:endParaRPr lang="ro-RO" sz="1500" dirty="0" smtClean="0">
              <a:latin typeface="Gill Sans Infant Std"/>
              <a:cs typeface="Gill Sans Infant Std"/>
            </a:endParaRPr>
          </a:p>
        </p:txBody>
      </p:sp>
      <p:sp>
        <p:nvSpPr>
          <p:cNvPr id="7" name="Rectangle 6"/>
          <p:cNvSpPr/>
          <p:nvPr/>
        </p:nvSpPr>
        <p:spPr>
          <a:xfrm>
            <a:off x="611560" y="1859340"/>
            <a:ext cx="8352928" cy="2677656"/>
          </a:xfrm>
          <a:prstGeom prst="rect">
            <a:avLst/>
          </a:prstGeom>
        </p:spPr>
        <p:txBody>
          <a:bodyPr wrap="square">
            <a:spAutoFit/>
          </a:bodyPr>
          <a:lstStyle/>
          <a:p>
            <a:endParaRPr lang="ro-RO" sz="2400" b="1" dirty="0" smtClean="0">
              <a:latin typeface="Arial" pitchFamily="34" charset="0"/>
              <a:cs typeface="Arial" pitchFamily="34" charset="0"/>
            </a:endParaRPr>
          </a:p>
          <a:p>
            <a:r>
              <a:rPr lang="ro-RO" sz="2400" b="1" dirty="0" smtClean="0">
                <a:latin typeface="Arial" pitchFamily="34" charset="0"/>
                <a:cs typeface="Arial" pitchFamily="34" charset="0"/>
              </a:rPr>
              <a:t>25 septembrie 2015, Adunarea Generală a ONU</a:t>
            </a:r>
            <a:r>
              <a:rPr lang="ro-RO" sz="2400" dirty="0" smtClean="0">
                <a:latin typeface="Arial" pitchFamily="34" charset="0"/>
                <a:cs typeface="Arial" pitchFamily="34" charset="0"/>
              </a:rPr>
              <a:t>: </a:t>
            </a:r>
            <a:r>
              <a:rPr lang="ro-RO" sz="2400" dirty="0" smtClean="0">
                <a:solidFill>
                  <a:srgbClr val="FF0000"/>
                </a:solidFill>
                <a:latin typeface="Arial" pitchFamily="34" charset="0"/>
                <a:cs typeface="Arial" pitchFamily="34" charset="0"/>
              </a:rPr>
              <a:t>Agenda 2030 pentru Dezvoltare Durabilă: </a:t>
            </a:r>
            <a:r>
              <a:rPr lang="ro-RO" sz="2400" dirty="0" smtClean="0">
                <a:latin typeface="Arial" pitchFamily="34" charset="0"/>
                <a:cs typeface="Arial" pitchFamily="34" charset="0"/>
              </a:rPr>
              <a:t>17 obiective, cu ținte specifice, care trebuie realizate de toate statele lumii până în anul 2030.</a:t>
            </a:r>
          </a:p>
          <a:p>
            <a:endParaRPr lang="ro-RO" sz="2400" dirty="0" smtClean="0">
              <a:latin typeface="Arial" pitchFamily="34" charset="0"/>
              <a:cs typeface="Arial" pitchFamily="34" charset="0"/>
            </a:endParaRPr>
          </a:p>
          <a:p>
            <a:pPr algn="ctr"/>
            <a:r>
              <a:rPr lang="ro-RO" sz="2400" b="1" dirty="0" smtClean="0">
                <a:latin typeface="Arial" pitchFamily="34" charset="0"/>
                <a:cs typeface="Arial" pitchFamily="34" charset="0"/>
              </a:rPr>
              <a:t>Obiectivul de Dezvoltare Durabilă 4</a:t>
            </a:r>
          </a:p>
        </p:txBody>
      </p:sp>
      <p:pic>
        <p:nvPicPr>
          <p:cNvPr id="5122" name="Picture 2" descr="http://ambasadasustenabilitatii.ro/wp-content/uploads/2018/10/E_SDG-goals_icons-individual-rgb-04-150x150.png"/>
          <p:cNvPicPr>
            <a:picLocks noChangeAspect="1" noChangeArrowheads="1"/>
          </p:cNvPicPr>
          <p:nvPr/>
        </p:nvPicPr>
        <p:blipFill>
          <a:blip r:embed="rId4"/>
          <a:srcRect/>
          <a:stretch>
            <a:fillRect/>
          </a:stretch>
        </p:blipFill>
        <p:spPr bwMode="auto">
          <a:xfrm>
            <a:off x="3635896" y="4536996"/>
            <a:ext cx="2076822" cy="2076822"/>
          </a:xfrm>
          <a:prstGeom prst="rect">
            <a:avLst/>
          </a:prstGeom>
          <a:noFill/>
        </p:spPr>
      </p:pic>
    </p:spTree>
    <p:extLst>
      <p:ext uri="{BB962C8B-B14F-4D97-AF65-F5344CB8AC3E}">
        <p14:creationId xmlns="" xmlns:p14="http://schemas.microsoft.com/office/powerpoint/2010/main" val="2490099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5" name="TextBox 4"/>
          <p:cNvSpPr txBox="1"/>
          <p:nvPr/>
        </p:nvSpPr>
        <p:spPr>
          <a:xfrm>
            <a:off x="611559" y="2564904"/>
            <a:ext cx="3563889" cy="2954655"/>
          </a:xfrm>
          <a:prstGeom prst="rect">
            <a:avLst/>
          </a:prstGeom>
          <a:noFill/>
        </p:spPr>
        <p:txBody>
          <a:bodyPr wrap="square" lIns="0" tIns="0" rIns="0" bIns="0" rtlCol="0">
            <a:spAutoFit/>
          </a:bodyPr>
          <a:lstStyle/>
          <a:p>
            <a:pPr algn="ctr"/>
            <a:r>
              <a:rPr lang="ro-RO" sz="3200" b="1" dirty="0" smtClean="0">
                <a:latin typeface="Arial" pitchFamily="34" charset="0"/>
                <a:cs typeface="Arial" pitchFamily="34" charset="0"/>
              </a:rPr>
              <a:t>Educație de calitate pentru toți – </a:t>
            </a:r>
          </a:p>
          <a:p>
            <a:pPr algn="ctr"/>
            <a:r>
              <a:rPr lang="ro-RO" sz="3200" b="1" dirty="0" smtClean="0">
                <a:latin typeface="Arial" pitchFamily="34" charset="0"/>
                <a:cs typeface="Arial" pitchFamily="34" charset="0"/>
              </a:rPr>
              <a:t>unde ne aflăm și ce trebuie să facem?</a:t>
            </a:r>
            <a:endParaRPr lang="en-US" sz="3200" b="1" dirty="0" smtClean="0">
              <a:latin typeface="Arial" pitchFamily="34" charset="0"/>
              <a:cs typeface="Arial" pitchFamily="34" charset="0"/>
            </a:endParaRPr>
          </a:p>
        </p:txBody>
      </p:sp>
      <p:pic>
        <p:nvPicPr>
          <p:cNvPr id="3073" name="Picture 1"/>
          <p:cNvPicPr>
            <a:picLocks noChangeAspect="1" noChangeArrowheads="1"/>
          </p:cNvPicPr>
          <p:nvPr/>
        </p:nvPicPr>
        <p:blipFill>
          <a:blip r:embed="rId4"/>
          <a:srcRect/>
          <a:stretch>
            <a:fillRect/>
          </a:stretch>
        </p:blipFill>
        <p:spPr bwMode="auto">
          <a:xfrm>
            <a:off x="4175449" y="2564904"/>
            <a:ext cx="4968551" cy="3999078"/>
          </a:xfrm>
          <a:prstGeom prst="rect">
            <a:avLst/>
          </a:prstGeom>
          <a:noFill/>
          <a:ln w="9525">
            <a:noFill/>
            <a:miter lim="800000"/>
            <a:headEnd/>
            <a:tailEnd/>
          </a:ln>
        </p:spPr>
      </p:pic>
      <p:sp>
        <p:nvSpPr>
          <p:cNvPr id="7" name="TextBox 6"/>
          <p:cNvSpPr txBox="1"/>
          <p:nvPr/>
        </p:nvSpPr>
        <p:spPr>
          <a:xfrm>
            <a:off x="1907704" y="1410005"/>
            <a:ext cx="5184576" cy="553998"/>
          </a:xfrm>
          <a:prstGeom prst="rect">
            <a:avLst/>
          </a:prstGeom>
          <a:noFill/>
        </p:spPr>
        <p:txBody>
          <a:bodyPr wrap="square" lIns="0" tIns="0" rIns="0" bIns="0" rtlCol="0">
            <a:spAutoFit/>
          </a:bodyPr>
          <a:lstStyle/>
          <a:p>
            <a:pPr algn="ctr"/>
            <a:r>
              <a:rPr lang="ro-RO" sz="3600" b="1" dirty="0" smtClean="0">
                <a:latin typeface="Arial" pitchFamily="34" charset="0"/>
                <a:cs typeface="Arial" pitchFamily="34" charset="0"/>
              </a:rPr>
              <a:t>România</a:t>
            </a:r>
            <a:endParaRPr lang="en-US" sz="3600" b="1" dirty="0" smtClean="0">
              <a:latin typeface="Arial" pitchFamily="34" charset="0"/>
              <a:cs typeface="Arial" pitchFamily="34" charset="0"/>
            </a:endParaRPr>
          </a:p>
        </p:txBody>
      </p:sp>
    </p:spTree>
    <p:extLst>
      <p:ext uri="{BB962C8B-B14F-4D97-AF65-F5344CB8AC3E}">
        <p14:creationId xmlns="" xmlns:p14="http://schemas.microsoft.com/office/powerpoint/2010/main" val="249009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861774"/>
          </a:xfrm>
          <a:prstGeom prst="rect">
            <a:avLst/>
          </a:prstGeom>
          <a:noFill/>
        </p:spPr>
        <p:txBody>
          <a:bodyPr wrap="square" lIns="0" tIns="0" rIns="0" bIns="0" rtlCol="0">
            <a:spAutoFit/>
          </a:bodyPr>
          <a:lstStyle/>
          <a:p>
            <a:r>
              <a:rPr lang="ro-RO" sz="2800" b="1" dirty="0" smtClean="0">
                <a:latin typeface="Arial" pitchFamily="34" charset="0"/>
                <a:cs typeface="Arial" pitchFamily="34" charset="0"/>
              </a:rPr>
              <a:t>Educație primară și secundară (gimnaziu și liceu/școală profesională) gratuită pentru toți</a:t>
            </a:r>
            <a:endParaRPr lang="en-US" sz="2800" b="1" dirty="0" smtClean="0">
              <a:latin typeface="Arial" pitchFamily="34" charset="0"/>
              <a:cs typeface="Arial" pitchFamily="34" charset="0"/>
            </a:endParaRPr>
          </a:p>
        </p:txBody>
      </p:sp>
      <p:pic>
        <p:nvPicPr>
          <p:cNvPr id="23555" name="Picture 3"/>
          <p:cNvPicPr>
            <a:picLocks noChangeAspect="1" noChangeArrowheads="1"/>
          </p:cNvPicPr>
          <p:nvPr/>
        </p:nvPicPr>
        <p:blipFill>
          <a:blip r:embed="rId4"/>
          <a:srcRect/>
          <a:stretch>
            <a:fillRect/>
          </a:stretch>
        </p:blipFill>
        <p:spPr bwMode="auto">
          <a:xfrm>
            <a:off x="4499992" y="2924944"/>
            <a:ext cx="4373474" cy="2957421"/>
          </a:xfrm>
          <a:prstGeom prst="rect">
            <a:avLst/>
          </a:prstGeom>
          <a:noFill/>
          <a:ln w="9525">
            <a:noFill/>
            <a:miter lim="800000"/>
            <a:headEnd/>
            <a:tailEnd/>
          </a:ln>
        </p:spPr>
      </p:pic>
      <p:sp>
        <p:nvSpPr>
          <p:cNvPr id="9" name="TextBox 8"/>
          <p:cNvSpPr txBox="1"/>
          <p:nvPr/>
        </p:nvSpPr>
        <p:spPr>
          <a:xfrm>
            <a:off x="395536" y="2924944"/>
            <a:ext cx="3528392" cy="1292662"/>
          </a:xfrm>
          <a:prstGeom prst="rect">
            <a:avLst/>
          </a:prstGeom>
          <a:noFill/>
        </p:spPr>
        <p:txBody>
          <a:bodyPr wrap="square" lIns="0" tIns="0" rIns="0" bIns="0" rtlCol="0">
            <a:spAutoFit/>
          </a:bodyPr>
          <a:lstStyle/>
          <a:p>
            <a:r>
              <a:rPr lang="ro-RO" sz="2800" dirty="0" smtClean="0">
                <a:solidFill>
                  <a:schemeClr val="tx2"/>
                </a:solidFill>
                <a:latin typeface="Arial" pitchFamily="34" charset="0"/>
                <a:cs typeface="Arial" pitchFamily="34" charset="0"/>
              </a:rPr>
              <a:t>În risc: </a:t>
            </a:r>
          </a:p>
          <a:p>
            <a:r>
              <a:rPr lang="ro-RO" sz="2800" dirty="0" smtClean="0">
                <a:latin typeface="Arial" pitchFamily="34" charset="0"/>
                <a:cs typeface="Arial" pitchFamily="34" charset="0"/>
              </a:rPr>
              <a:t>- copiii din familii cu venituri reduse</a:t>
            </a:r>
            <a:endParaRPr lang="en-US" sz="2800" dirty="0" smtClean="0">
              <a:latin typeface="Arial" pitchFamily="34" charset="0"/>
              <a:cs typeface="Arial" pitchFamily="34" charset="0"/>
            </a:endParaRPr>
          </a:p>
        </p:txBody>
      </p:sp>
    </p:spTree>
    <p:extLst>
      <p:ext uri="{BB962C8B-B14F-4D97-AF65-F5344CB8AC3E}">
        <p14:creationId xmlns="" xmlns:p14="http://schemas.microsoft.com/office/powerpoint/2010/main" val="249009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Acces egal la educație timpurie de calitate</a:t>
            </a:r>
            <a:endParaRPr lang="en-US" sz="2800" b="1" dirty="0" smtClean="0">
              <a:latin typeface="Arial" pitchFamily="34" charset="0"/>
              <a:cs typeface="Arial" pitchFamily="34" charset="0"/>
            </a:endParaRPr>
          </a:p>
        </p:txBody>
      </p:sp>
      <p:sp>
        <p:nvSpPr>
          <p:cNvPr id="9" name="TextBox 8"/>
          <p:cNvSpPr txBox="1"/>
          <p:nvPr/>
        </p:nvSpPr>
        <p:spPr>
          <a:xfrm>
            <a:off x="395536" y="2924944"/>
            <a:ext cx="2448272" cy="1723549"/>
          </a:xfrm>
          <a:prstGeom prst="rect">
            <a:avLst/>
          </a:prstGeom>
          <a:noFill/>
        </p:spPr>
        <p:txBody>
          <a:bodyPr wrap="square" lIns="0" tIns="0" rIns="0" bIns="0" rtlCol="0">
            <a:spAutoFit/>
          </a:bodyPr>
          <a:lstStyle/>
          <a:p>
            <a:r>
              <a:rPr lang="ro-RO" sz="2800" dirty="0" smtClean="0">
                <a:solidFill>
                  <a:schemeClr val="tx2"/>
                </a:solidFill>
                <a:latin typeface="Arial" pitchFamily="34" charset="0"/>
                <a:cs typeface="Arial" pitchFamily="34" charset="0"/>
              </a:rPr>
              <a:t>În risc: </a:t>
            </a:r>
          </a:p>
          <a:p>
            <a:pPr>
              <a:buFontTx/>
              <a:buChar char="-"/>
            </a:pPr>
            <a:r>
              <a:rPr lang="ro-RO" sz="2800" dirty="0" smtClean="0">
                <a:latin typeface="Arial" pitchFamily="34" charset="0"/>
                <a:cs typeface="Arial" pitchFamily="34" charset="0"/>
              </a:rPr>
              <a:t>copiii din mediul rural</a:t>
            </a:r>
          </a:p>
          <a:p>
            <a:pPr>
              <a:buFontTx/>
              <a:buChar char="-"/>
            </a:pPr>
            <a:r>
              <a:rPr lang="ro-RO" sz="2800" dirty="0" smtClean="0">
                <a:latin typeface="Arial" pitchFamily="34" charset="0"/>
                <a:cs typeface="Arial" pitchFamily="34" charset="0"/>
              </a:rPr>
              <a:t>copiii romi</a:t>
            </a:r>
            <a:endParaRPr lang="en-US" sz="2800" dirty="0" smtClean="0">
              <a:latin typeface="Arial" pitchFamily="34" charset="0"/>
              <a:cs typeface="Arial" pitchFamily="34" charset="0"/>
            </a:endParaRPr>
          </a:p>
        </p:txBody>
      </p:sp>
      <p:graphicFrame>
        <p:nvGraphicFramePr>
          <p:cNvPr id="7" name="Chart 6"/>
          <p:cNvGraphicFramePr/>
          <p:nvPr/>
        </p:nvGraphicFramePr>
        <p:xfrm>
          <a:off x="2555776" y="2204864"/>
          <a:ext cx="6336704" cy="42524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490099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Acces egal la învățământ tehnic și superior</a:t>
            </a:r>
            <a:endParaRPr lang="en-US" sz="2800" b="1" dirty="0" smtClean="0">
              <a:latin typeface="Arial" pitchFamily="34" charset="0"/>
              <a:cs typeface="Arial" pitchFamily="34" charset="0"/>
            </a:endParaRPr>
          </a:p>
        </p:txBody>
      </p:sp>
      <p:sp>
        <p:nvSpPr>
          <p:cNvPr id="9" name="TextBox 8"/>
          <p:cNvSpPr txBox="1"/>
          <p:nvPr/>
        </p:nvSpPr>
        <p:spPr>
          <a:xfrm>
            <a:off x="395536" y="2924944"/>
            <a:ext cx="2448272" cy="1723549"/>
          </a:xfrm>
          <a:prstGeom prst="rect">
            <a:avLst/>
          </a:prstGeom>
          <a:noFill/>
        </p:spPr>
        <p:txBody>
          <a:bodyPr wrap="square" lIns="0" tIns="0" rIns="0" bIns="0" rtlCol="0">
            <a:spAutoFit/>
          </a:bodyPr>
          <a:lstStyle/>
          <a:p>
            <a:r>
              <a:rPr lang="ro-RO" sz="2800" dirty="0" smtClean="0">
                <a:solidFill>
                  <a:schemeClr val="tx2"/>
                </a:solidFill>
                <a:latin typeface="Arial" pitchFamily="34" charset="0"/>
                <a:cs typeface="Arial" pitchFamily="34" charset="0"/>
              </a:rPr>
              <a:t>În risc: </a:t>
            </a:r>
          </a:p>
          <a:p>
            <a:pPr>
              <a:buFontTx/>
              <a:buChar char="-"/>
            </a:pPr>
            <a:r>
              <a:rPr lang="ro-RO" sz="2800" dirty="0" smtClean="0">
                <a:latin typeface="Arial" pitchFamily="34" charset="0"/>
                <a:cs typeface="Arial" pitchFamily="34" charset="0"/>
              </a:rPr>
              <a:t>copiii din mediul rural</a:t>
            </a:r>
          </a:p>
          <a:p>
            <a:pPr>
              <a:buFontTx/>
              <a:buChar char="-"/>
            </a:pPr>
            <a:r>
              <a:rPr lang="ro-RO" sz="2800" dirty="0" smtClean="0">
                <a:latin typeface="Arial" pitchFamily="34" charset="0"/>
                <a:cs typeface="Arial" pitchFamily="34" charset="0"/>
              </a:rPr>
              <a:t>copiii romi</a:t>
            </a:r>
            <a:endParaRPr lang="en-US" sz="2800" dirty="0" smtClean="0">
              <a:latin typeface="Arial" pitchFamily="34" charset="0"/>
              <a:cs typeface="Arial" pitchFamily="34" charset="0"/>
            </a:endParaRPr>
          </a:p>
        </p:txBody>
      </p:sp>
      <p:graphicFrame>
        <p:nvGraphicFramePr>
          <p:cNvPr id="10" name="Chart 9"/>
          <p:cNvGraphicFramePr/>
          <p:nvPr/>
        </p:nvGraphicFramePr>
        <p:xfrm>
          <a:off x="2796480" y="2204864"/>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 xmlns:p14="http://schemas.microsoft.com/office/powerpoint/2010/main" val="249009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Gill Sans Infant Std"/>
                <a:cs typeface="Gill Sans Infant Std"/>
              </a:rPr>
              <a:t>Educație incluzivă</a:t>
            </a:r>
            <a:endParaRPr lang="en-US" sz="2800" b="1" dirty="0" smtClean="0">
              <a:latin typeface="Gill Sans Infant Std"/>
              <a:cs typeface="Gill Sans Infant Std"/>
            </a:endParaRPr>
          </a:p>
        </p:txBody>
      </p:sp>
      <p:sp>
        <p:nvSpPr>
          <p:cNvPr id="9" name="TextBox 8"/>
          <p:cNvSpPr txBox="1"/>
          <p:nvPr/>
        </p:nvSpPr>
        <p:spPr>
          <a:xfrm>
            <a:off x="395536" y="2924944"/>
            <a:ext cx="2448272" cy="1723549"/>
          </a:xfrm>
          <a:prstGeom prst="rect">
            <a:avLst/>
          </a:prstGeom>
          <a:noFill/>
        </p:spPr>
        <p:txBody>
          <a:bodyPr wrap="square" lIns="0" tIns="0" rIns="0" bIns="0" rtlCol="0">
            <a:spAutoFit/>
          </a:bodyPr>
          <a:lstStyle/>
          <a:p>
            <a:r>
              <a:rPr lang="ro-RO" sz="2800" dirty="0" smtClean="0">
                <a:solidFill>
                  <a:schemeClr val="tx2"/>
                </a:solidFill>
                <a:latin typeface="Arial" pitchFamily="34" charset="0"/>
                <a:cs typeface="Arial" pitchFamily="34" charset="0"/>
              </a:rPr>
              <a:t>În risc: </a:t>
            </a:r>
          </a:p>
          <a:p>
            <a:pPr>
              <a:buFontTx/>
              <a:buChar char="-"/>
            </a:pPr>
            <a:r>
              <a:rPr lang="ro-RO" sz="2800" dirty="0" smtClean="0">
                <a:latin typeface="Arial" pitchFamily="34" charset="0"/>
                <a:cs typeface="Arial" pitchFamily="34" charset="0"/>
              </a:rPr>
              <a:t>copiii cu </a:t>
            </a:r>
            <a:r>
              <a:rPr lang="ro-RO" sz="2800" dirty="0" err="1" smtClean="0">
                <a:latin typeface="Arial" pitchFamily="34" charset="0"/>
                <a:cs typeface="Arial" pitchFamily="34" charset="0"/>
              </a:rPr>
              <a:t>dizabilități</a:t>
            </a:r>
            <a:r>
              <a:rPr lang="ro-RO" sz="2800" dirty="0" smtClean="0">
                <a:latin typeface="Arial" pitchFamily="34" charset="0"/>
                <a:cs typeface="Arial" pitchFamily="34" charset="0"/>
              </a:rPr>
              <a:t> sau nevoi speciale</a:t>
            </a:r>
          </a:p>
        </p:txBody>
      </p:sp>
      <p:graphicFrame>
        <p:nvGraphicFramePr>
          <p:cNvPr id="11" name="Diagram 10"/>
          <p:cNvGraphicFramePr/>
          <p:nvPr/>
        </p:nvGraphicFramePr>
        <p:xfrm>
          <a:off x="2843808" y="1840892"/>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490099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861774"/>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Alfabetizare și cunoștințe de aritmetică elementară pentru toți</a:t>
            </a:r>
            <a:endParaRPr lang="en-US" sz="2800" b="1" dirty="0" smtClean="0">
              <a:latin typeface="Arial" pitchFamily="34" charset="0"/>
              <a:cs typeface="Arial" pitchFamily="34" charset="0"/>
            </a:endParaRPr>
          </a:p>
        </p:txBody>
      </p:sp>
      <p:sp>
        <p:nvSpPr>
          <p:cNvPr id="9" name="TextBox 8"/>
          <p:cNvSpPr txBox="1"/>
          <p:nvPr/>
        </p:nvSpPr>
        <p:spPr>
          <a:xfrm>
            <a:off x="395536" y="2924944"/>
            <a:ext cx="2448272" cy="1723549"/>
          </a:xfrm>
          <a:prstGeom prst="rect">
            <a:avLst/>
          </a:prstGeom>
          <a:noFill/>
        </p:spPr>
        <p:txBody>
          <a:bodyPr wrap="square" lIns="0" tIns="0" rIns="0" bIns="0" rtlCol="0">
            <a:spAutoFit/>
          </a:bodyPr>
          <a:lstStyle/>
          <a:p>
            <a:r>
              <a:rPr lang="ro-RO" sz="2800" dirty="0" smtClean="0">
                <a:solidFill>
                  <a:schemeClr val="tx2"/>
                </a:solidFill>
                <a:latin typeface="Arial" pitchFamily="34" charset="0"/>
                <a:cs typeface="Arial" pitchFamily="34" charset="0"/>
              </a:rPr>
              <a:t>În risc: </a:t>
            </a:r>
          </a:p>
          <a:p>
            <a:pPr>
              <a:buFontTx/>
              <a:buChar char="-"/>
            </a:pPr>
            <a:r>
              <a:rPr lang="ro-RO" sz="2800" dirty="0" smtClean="0">
                <a:latin typeface="Arial" pitchFamily="34" charset="0"/>
                <a:cs typeface="Arial" pitchFamily="34" charset="0"/>
              </a:rPr>
              <a:t>Copiii din familii defavorizate </a:t>
            </a:r>
          </a:p>
        </p:txBody>
      </p:sp>
      <p:pic>
        <p:nvPicPr>
          <p:cNvPr id="24578" name="Picture 2" descr="C:\Users\user\Desktop\Picture1.png"/>
          <p:cNvPicPr>
            <a:picLocks noChangeAspect="1" noChangeArrowheads="1"/>
          </p:cNvPicPr>
          <p:nvPr/>
        </p:nvPicPr>
        <p:blipFill>
          <a:blip r:embed="rId4"/>
          <a:srcRect/>
          <a:stretch>
            <a:fillRect/>
          </a:stretch>
        </p:blipFill>
        <p:spPr bwMode="auto">
          <a:xfrm>
            <a:off x="2513971" y="2263842"/>
            <a:ext cx="6107113" cy="4071937"/>
          </a:xfrm>
          <a:prstGeom prst="rect">
            <a:avLst/>
          </a:prstGeom>
          <a:noFill/>
        </p:spPr>
      </p:pic>
    </p:spTree>
    <p:extLst>
      <p:ext uri="{BB962C8B-B14F-4D97-AF65-F5344CB8AC3E}">
        <p14:creationId xmlns="" xmlns:p14="http://schemas.microsoft.com/office/powerpoint/2010/main" val="2490099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p:cNvPicPr>
            <a:picLocks noGrp="1" noChangeAspect="1" noChangeArrowheads="1"/>
          </p:cNvPicPr>
          <p:nvPr>
            <p:ph idx="1"/>
          </p:nvPr>
        </p:nvPicPr>
        <p:blipFill>
          <a:blip r:embed="rId3"/>
          <a:srcRect/>
          <a:stretch>
            <a:fillRect/>
          </a:stretch>
        </p:blipFill>
        <p:spPr bwMode="auto">
          <a:xfrm>
            <a:off x="611560" y="476672"/>
            <a:ext cx="8009524" cy="933333"/>
          </a:xfrm>
          <a:prstGeom prst="rect">
            <a:avLst/>
          </a:prstGeom>
          <a:noFill/>
          <a:ln w="9525">
            <a:noFill/>
            <a:miter lim="800000"/>
            <a:headEnd/>
            <a:tailEnd/>
          </a:ln>
        </p:spPr>
      </p:pic>
      <p:sp>
        <p:nvSpPr>
          <p:cNvPr id="6" name="TextBox 5"/>
          <p:cNvSpPr txBox="1"/>
          <p:nvPr/>
        </p:nvSpPr>
        <p:spPr>
          <a:xfrm>
            <a:off x="611559" y="1410005"/>
            <a:ext cx="8009525" cy="430887"/>
          </a:xfrm>
          <a:prstGeom prst="rect">
            <a:avLst/>
          </a:prstGeom>
          <a:noFill/>
        </p:spPr>
        <p:txBody>
          <a:bodyPr wrap="square" lIns="0" tIns="0" rIns="0" bIns="0" rtlCol="0">
            <a:spAutoFit/>
          </a:bodyPr>
          <a:lstStyle/>
          <a:p>
            <a:pPr algn="ctr"/>
            <a:r>
              <a:rPr lang="ro-RO" sz="2800" b="1" dirty="0" smtClean="0">
                <a:latin typeface="Arial" pitchFamily="34" charset="0"/>
                <a:cs typeface="Arial" pitchFamily="34" charset="0"/>
              </a:rPr>
              <a:t>Mesaje pentru autorități</a:t>
            </a:r>
          </a:p>
        </p:txBody>
      </p:sp>
      <p:sp>
        <p:nvSpPr>
          <p:cNvPr id="9" name="TextBox 8"/>
          <p:cNvSpPr txBox="1"/>
          <p:nvPr/>
        </p:nvSpPr>
        <p:spPr>
          <a:xfrm>
            <a:off x="395535" y="2132856"/>
            <a:ext cx="4232563" cy="4739759"/>
          </a:xfrm>
          <a:prstGeom prst="rect">
            <a:avLst/>
          </a:prstGeom>
          <a:noFill/>
        </p:spPr>
        <p:txBody>
          <a:bodyPr wrap="square" lIns="0" tIns="0" rIns="0" bIns="0" rtlCol="0">
            <a:spAutoFit/>
          </a:bodyPr>
          <a:lstStyle/>
          <a:p>
            <a:r>
              <a:rPr lang="ro-RO" sz="2800" dirty="0" smtClean="0">
                <a:latin typeface="Arial" pitchFamily="34" charset="0"/>
                <a:cs typeface="Arial" pitchFamily="34" charset="0"/>
              </a:rPr>
              <a:t>Pentru că </a:t>
            </a:r>
            <a:r>
              <a:rPr lang="ro-RO" sz="2800" dirty="0" smtClean="0">
                <a:solidFill>
                  <a:schemeClr val="tx2"/>
                </a:solidFill>
                <a:latin typeface="Arial" pitchFamily="34" charset="0"/>
                <a:cs typeface="Arial" pitchFamily="34" charset="0"/>
              </a:rPr>
              <a:t>educația este dreptul fiecărui copil, </a:t>
            </a:r>
            <a:r>
              <a:rPr lang="ro-RO" sz="2800" dirty="0" smtClean="0">
                <a:latin typeface="Arial" pitchFamily="34" charset="0"/>
                <a:cs typeface="Arial" pitchFamily="34" charset="0"/>
              </a:rPr>
              <a:t>iar</a:t>
            </a:r>
            <a:r>
              <a:rPr lang="ro-RO" sz="2800" dirty="0" smtClean="0">
                <a:solidFill>
                  <a:schemeClr val="tx2"/>
                </a:solidFill>
                <a:latin typeface="Arial" pitchFamily="34" charset="0"/>
                <a:cs typeface="Arial" pitchFamily="34" charset="0"/>
              </a:rPr>
              <a:t> </a:t>
            </a:r>
            <a:r>
              <a:rPr lang="ro-RO" sz="2800" dirty="0" smtClean="0">
                <a:latin typeface="Arial" pitchFamily="34" charset="0"/>
                <a:cs typeface="Arial" pitchFamily="34" charset="0"/>
              </a:rPr>
              <a:t>accesul la o educație de calitate influențează multe alte drepturi recunoscute tuturor copiilor, solicităm autorităților să ia următoarele măsuri</a:t>
            </a:r>
            <a:r>
              <a:rPr lang="ro-RO" sz="2800" dirty="0" smtClean="0">
                <a:latin typeface="Arial" pitchFamily="34" charset="0"/>
                <a:cs typeface="Arial" pitchFamily="34" charset="0"/>
              </a:rPr>
              <a:t>:</a:t>
            </a:r>
            <a:endParaRPr lang="en-US" sz="2800" dirty="0" smtClean="0">
              <a:latin typeface="Arial" pitchFamily="34" charset="0"/>
              <a:cs typeface="Arial" pitchFamily="34" charset="0"/>
            </a:endParaRPr>
          </a:p>
          <a:p>
            <a:r>
              <a:rPr lang="en-US" sz="2800" dirty="0" smtClean="0">
                <a:latin typeface="Arial" pitchFamily="34" charset="0"/>
                <a:cs typeface="Arial" pitchFamily="34" charset="0"/>
              </a:rPr>
              <a:t>-…</a:t>
            </a:r>
          </a:p>
          <a:p>
            <a:r>
              <a:rPr lang="en-US" sz="2800" dirty="0" smtClean="0">
                <a:latin typeface="Arial" pitchFamily="34" charset="0"/>
                <a:cs typeface="Arial" pitchFamily="34" charset="0"/>
              </a:rPr>
              <a:t>-…</a:t>
            </a:r>
          </a:p>
          <a:p>
            <a:r>
              <a:rPr lang="en-US" sz="2800" dirty="0" smtClean="0">
                <a:latin typeface="Arial" pitchFamily="34" charset="0"/>
                <a:cs typeface="Arial" pitchFamily="34" charset="0"/>
              </a:rPr>
              <a:t>-…</a:t>
            </a:r>
            <a:endParaRPr lang="en-US" sz="2800" dirty="0" smtClean="0">
              <a:latin typeface="Arial" pitchFamily="34" charset="0"/>
              <a:cs typeface="Arial" pitchFamily="34" charset="0"/>
            </a:endParaRPr>
          </a:p>
        </p:txBody>
      </p:sp>
      <p:pic>
        <p:nvPicPr>
          <p:cNvPr id="2050" name="Picture 2"/>
          <p:cNvPicPr>
            <a:picLocks noChangeAspect="1" noChangeArrowheads="1"/>
          </p:cNvPicPr>
          <p:nvPr/>
        </p:nvPicPr>
        <p:blipFill>
          <a:blip r:embed="rId4"/>
          <a:srcRect/>
          <a:stretch>
            <a:fillRect/>
          </a:stretch>
        </p:blipFill>
        <p:spPr bwMode="auto">
          <a:xfrm>
            <a:off x="4628098" y="2132856"/>
            <a:ext cx="4219075" cy="3816424"/>
          </a:xfrm>
          <a:prstGeom prst="rect">
            <a:avLst/>
          </a:prstGeom>
          <a:noFill/>
          <a:ln w="9525">
            <a:noFill/>
            <a:miter lim="800000"/>
            <a:headEnd/>
            <a:tailEnd/>
          </a:ln>
        </p:spPr>
      </p:pic>
    </p:spTree>
    <p:extLst>
      <p:ext uri="{BB962C8B-B14F-4D97-AF65-F5344CB8AC3E}">
        <p14:creationId xmlns="" xmlns:p14="http://schemas.microsoft.com/office/powerpoint/2010/main" val="2490099823"/>
      </p:ext>
    </p:extLst>
  </p:cSld>
  <p:clrMapOvr>
    <a:masterClrMapping/>
  </p:clrMapOvr>
</p:sld>
</file>

<file path=ppt/theme/theme1.xml><?xml version="1.0" encoding="utf-8"?>
<a:theme xmlns:a="http://schemas.openxmlformats.org/drawingml/2006/main" name="STC_Template_APR16">
  <a:themeElements>
    <a:clrScheme name="Save the Children 1">
      <a:dk1>
        <a:srgbClr val="222221"/>
      </a:dk1>
      <a:lt1>
        <a:srgbClr val="FFFFFF"/>
      </a:lt1>
      <a:dk2>
        <a:srgbClr val="F20F0E"/>
      </a:dk2>
      <a:lt2>
        <a:srgbClr val="D1CCBD"/>
      </a:lt2>
      <a:accent1>
        <a:srgbClr val="9A3324"/>
      </a:accent1>
      <a:accent2>
        <a:srgbClr val="FF4C02"/>
      </a:accent2>
      <a:accent3>
        <a:srgbClr val="F2A900"/>
      </a:accent3>
      <a:accent4>
        <a:srgbClr val="009CA6"/>
      </a:accent4>
      <a:accent5>
        <a:srgbClr val="F31512"/>
      </a:accent5>
      <a:accent6>
        <a:srgbClr val="D1CCBD"/>
      </a:accent6>
      <a:hlink>
        <a:srgbClr val="9A3324"/>
      </a:hlink>
      <a:folHlink>
        <a:srgbClr val="FF4C02"/>
      </a:folHlink>
    </a:clrScheme>
    <a:fontScheme name="salvati copiii">
      <a:majorFont>
        <a:latin typeface="Trade Gothic LT Com Cn"/>
        <a:ea typeface=""/>
        <a:cs typeface=""/>
      </a:majorFont>
      <a:minorFont>
        <a:latin typeface="Gill Sans Infan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smtClean="0">
            <a:latin typeface="Gill Sans Infant Std"/>
            <a:cs typeface="Gill Sans Infant St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500" dirty="0" smtClean="0">
            <a:latin typeface="Gill Sans Infant Std"/>
            <a:cs typeface="Gill Sans Infant Std"/>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446DBBBD2D0C4286DF22F1DA1F650F" ma:contentTypeVersion="1" ma:contentTypeDescription="Create a new document." ma:contentTypeScope="" ma:versionID="f2a5b14710f993a204aaa32e04058de0">
  <xsd:schema xmlns:xsd="http://www.w3.org/2001/XMLSchema" xmlns:xs="http://www.w3.org/2001/XMLSchema" xmlns:p="http://schemas.microsoft.com/office/2006/metadata/properties" xmlns:ns2="f271e05d-d410-45bb-87dd-b2ae6a154541" targetNamespace="http://schemas.microsoft.com/office/2006/metadata/properties" ma:root="true" ma:fieldsID="5778e0ffd54aef1001b4a6dcfbf85c88" ns2:_="">
    <xsd:import namespace="f271e05d-d410-45bb-87dd-b2ae6a154541"/>
    <xsd:element name="properties">
      <xsd:complexType>
        <xsd:sequence>
          <xsd:element name="documentManagement">
            <xsd:complexType>
              <xsd:all>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1e05d-d410-45bb-87dd-b2ae6a154541" elementFormDefault="qualified">
    <xsd:import namespace="http://schemas.microsoft.com/office/2006/documentManagement/types"/>
    <xsd:import namespace="http://schemas.microsoft.com/office/infopath/2007/PartnerControls"/>
    <xsd:element name="Order0" ma:index="8" nillable="true" ma:displayName="Order" ma:internalName="Order0">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rder0 xmlns="f271e05d-d410-45bb-87dd-b2ae6a15454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A282C1-2155-48F4-9ADA-9A10B128C3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1e05d-d410-45bb-87dd-b2ae6a1545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937998-E2D0-4E83-BAF5-10CD0697E6A5}">
  <ds:schemaRefs>
    <ds:schemaRef ds:uri="http://schemas.microsoft.com/office/2006/metadata/properties"/>
    <ds:schemaRef ds:uri="f271e05d-d410-45bb-87dd-b2ae6a154541"/>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654786-52D6-4F9A-A24C-CE49F662D1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Themedcc</Template>
  <TotalTime>10504</TotalTime>
  <Words>1975</Words>
  <Application>Microsoft Office PowerPoint</Application>
  <PresentationFormat>On-screen Show (4:3)</PresentationFormat>
  <Paragraphs>75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Gill Sans Infant Std</vt:lpstr>
      <vt:lpstr>Calibri</vt:lpstr>
      <vt:lpstr>Trade Gothic LT Com Cn</vt:lpstr>
      <vt:lpstr>Tahoma</vt:lpstr>
      <vt:lpstr>Helvetica</vt:lpstr>
      <vt:lpstr>STC_Template_APR16</vt:lpstr>
      <vt:lpstr>Slide 1</vt:lpstr>
      <vt:lpstr>Slide 2</vt:lpstr>
      <vt:lpstr>Slide 3</vt:lpstr>
      <vt:lpstr>Slide 4</vt:lpstr>
      <vt:lpstr>Slide 5</vt:lpstr>
      <vt:lpstr>Slide 6</vt:lpstr>
      <vt:lpstr>Slide 7</vt:lpstr>
      <vt:lpstr>Slide 8</vt:lpstr>
      <vt:lpstr>Slide 9</vt:lpstr>
    </vt:vector>
  </TitlesOfParts>
  <Company>dcc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Catalin D</dc:creator>
  <cp:lastModifiedBy>user1</cp:lastModifiedBy>
  <cp:revision>455</cp:revision>
  <dcterms:created xsi:type="dcterms:W3CDTF">2016-06-29T11:54:16Z</dcterms:created>
  <dcterms:modified xsi:type="dcterms:W3CDTF">2019-05-09T08:53:08Z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0x01010057446DBBBD2D0C4286DF22F1DA1F650F</vt:lpwstr>
  </property>
</Properties>
</file>