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12"/>
  </p:notesMasterIdLst>
  <p:handoutMasterIdLst>
    <p:handoutMasterId r:id="rId13"/>
  </p:handoutMasterIdLst>
  <p:sldIdLst>
    <p:sldId id="411" r:id="rId5"/>
    <p:sldId id="412" r:id="rId6"/>
    <p:sldId id="413" r:id="rId7"/>
    <p:sldId id="414" r:id="rId8"/>
    <p:sldId id="415" r:id="rId9"/>
    <p:sldId id="416" r:id="rId10"/>
    <p:sldId id="419" r:id="rId11"/>
  </p:sldIdLst>
  <p:sldSz cx="9144000" cy="6858000" type="screen4x3"/>
  <p:notesSz cx="6858000" cy="9144000"/>
  <p:embeddedFontLst>
    <p:embeddedFont>
      <p:font typeface="Gill Sans Infant Std" charset="0"/>
      <p:regular r:id="rId14"/>
      <p:bold r:id="rId15"/>
      <p:italic r:id="rId16"/>
      <p:boldItalic r:id="rId17"/>
    </p:embeddedFont>
    <p:embeddedFont>
      <p:font typeface="Calibri" pitchFamily="34" charset="0"/>
      <p:regular r:id="rId18"/>
      <p:bold r:id="rId19"/>
      <p:italic r:id="rId20"/>
      <p:boldItalic r:id="rId21"/>
    </p:embeddedFont>
    <p:embeddedFont>
      <p:font typeface="Trade Gothic LT Com Cn" charset="0"/>
      <p:bold r:id="rId22"/>
    </p:embeddedFont>
    <p:embeddedFont>
      <p:font typeface="Tahoma" pitchFamily="34" charset="0"/>
      <p:regular r:id="rId23"/>
      <p:bold r:id="rId24"/>
    </p:embeddedFont>
    <p:embeddedFont>
      <p:font typeface="Helvetica"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73">
          <p15:clr>
            <a:srgbClr val="A4A3A4"/>
          </p15:clr>
        </p15:guide>
        <p15:guide id="2" orient="horz" pos="738">
          <p15:clr>
            <a:srgbClr val="A4A3A4"/>
          </p15:clr>
        </p15:guide>
        <p15:guide id="3" orient="horz" pos="997">
          <p15:clr>
            <a:srgbClr val="A4A3A4"/>
          </p15:clr>
        </p15:guide>
        <p15:guide id="4" pos="5658">
          <p15:clr>
            <a:srgbClr val="A4A3A4"/>
          </p15:clr>
        </p15:guide>
        <p15:guide id="5" pos="95">
          <p15:clr>
            <a:srgbClr val="A4A3A4"/>
          </p15:clr>
        </p15:guide>
        <p15:guide id="6" pos="272">
          <p15:clr>
            <a:srgbClr val="A4A3A4"/>
          </p15:clr>
        </p15:guide>
        <p15:guide id="7" pos="287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030A"/>
    <a:srgbClr val="F60006"/>
    <a:srgbClr val="FA0007"/>
    <a:srgbClr val="ED0409"/>
    <a:srgbClr val="ED100C"/>
    <a:srgbClr val="ED1C10"/>
    <a:srgbClr val="ED1F13"/>
    <a:srgbClr val="EA1F17"/>
    <a:srgbClr val="E12417"/>
    <a:srgbClr val="DD2B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78148" autoAdjust="0"/>
  </p:normalViewPr>
  <p:slideViewPr>
    <p:cSldViewPr snapToObjects="1" showGuides="1">
      <p:cViewPr varScale="1">
        <p:scale>
          <a:sx n="53" d="100"/>
          <a:sy n="53" d="100"/>
        </p:scale>
        <p:origin x="-1704" y="-102"/>
      </p:cViewPr>
      <p:guideLst>
        <p:guide orient="horz" pos="3973"/>
        <p:guide orient="horz" pos="738"/>
        <p:guide orient="horz" pos="997"/>
        <p:guide pos="5658"/>
        <p:guide pos="95"/>
        <p:guide pos="272"/>
        <p:guide pos="2879"/>
      </p:guideLst>
    </p:cSldViewPr>
  </p:slid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53" d="100"/>
          <a:sy n="53" d="100"/>
        </p:scale>
        <p:origin x="-282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0D6A37-291F-4E46-BB73-3B99CE153558}" type="datetimeFigureOut">
              <a:rPr lang="en-US" smtClean="0"/>
              <a:pPr/>
              <a:t>5/9/2019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B6E366-02D8-9240-8F65-12E2F8F2864D}" type="slidenum">
              <a:rPr lang="en-US" smtClean="0"/>
              <a:pPr/>
              <a:t>‹#›</a:t>
            </a:fld>
            <a:endParaRPr lang="en-US"/>
          </a:p>
        </p:txBody>
      </p:sp>
    </p:spTree>
    <p:extLst>
      <p:ext uri="{BB962C8B-B14F-4D97-AF65-F5344CB8AC3E}">
        <p14:creationId xmlns:p14="http://schemas.microsoft.com/office/powerpoint/2010/main" xmlns=""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CCD24-79A0-1B45-AEA8-F931F4D6188E}" type="datetimeFigureOut">
              <a:rPr lang="en-US" smtClean="0"/>
              <a:pPr/>
              <a:t>5/9/2019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FFF08-BA74-3E4E-B67B-CFCBDE5D9836}" type="slidenum">
              <a:rPr lang="en-US" smtClean="0"/>
              <a:pPr/>
              <a:t>‹#›</a:t>
            </a:fld>
            <a:endParaRPr lang="en-US"/>
          </a:p>
        </p:txBody>
      </p:sp>
    </p:spTree>
    <p:extLst>
      <p:ext uri="{BB962C8B-B14F-4D97-AF65-F5344CB8AC3E}">
        <p14:creationId xmlns:p14="http://schemas.microsoft.com/office/powerpoint/2010/main" xmlns=""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noProof="0" dirty="0" smtClean="0"/>
              <a:t>Introducere</a:t>
            </a:r>
            <a:r>
              <a:rPr lang="ro-RO" baseline="0" noProof="0" dirty="0" smtClean="0"/>
              <a:t> (3-5 minute) – Spuneți copiilor că, în cadrul activității care urmează, vor afla mai multe despre educație, de ce este ea importantă și despre copiii care nu se pot bucura de profesori și colegi împreună cu care să învețe. </a:t>
            </a:r>
            <a:r>
              <a:rPr lang="en-US" baseline="0" noProof="0" dirty="0" err="1" smtClean="0"/>
              <a:t>Explica</a:t>
            </a:r>
            <a:r>
              <a:rPr lang="ro-RO" baseline="0" noProof="0" dirty="0" smtClean="0"/>
              <a:t>ți că această activitate/lecție are loc în cadrul Campaniei Globale pentru Educație – un proiect coordonat în România de Salvați Copiii și la care participă  copii și adulți din multe țări, din dorința de a cere celor care iau decizii să vină în sprijinul tuturor copiilor și să-i aducă pe toți la școală. </a:t>
            </a:r>
          </a:p>
        </p:txBody>
      </p:sp>
      <p:sp>
        <p:nvSpPr>
          <p:cNvPr id="4" name="Slide Number Placeholder 3"/>
          <p:cNvSpPr>
            <a:spLocks noGrp="1"/>
          </p:cNvSpPr>
          <p:nvPr>
            <p:ph type="sldNum" sz="quarter" idx="10"/>
          </p:nvPr>
        </p:nvSpPr>
        <p:spPr/>
        <p:txBody>
          <a:bodyPr/>
          <a:lstStyle/>
          <a:p>
            <a:fld id="{B0C49585-9798-4C6B-91C0-88C23D7231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Importanța educației (5</a:t>
            </a:r>
            <a:r>
              <a:rPr lang="ro-RO" baseline="0" dirty="0" smtClean="0"/>
              <a:t> – 10 minute) Povestiți-le copiilor despre faptul că, dorind să protejeze planeta, să pună capăt sărăciei, războaielor și altor pericole, toate țările din lume au promis să ia o serie de măsuri în anii care urmează (până în 2030). Aceste măsuri se numesc obiective de dezvoltare durabilă, au fost aprobate de Organizația Națiunilor Unite, iar numai dacă statele își respectă aceste promisiuni va fi posibil ca cei care astăzi sunt copii să poată avea un viitor frumos și sigur.  Printre aceste măsuri promise se numără și aceea de a asigura fiecărui copil dreptul la o educație de calitate. </a:t>
            </a:r>
          </a:p>
          <a:p>
            <a:r>
              <a:rPr lang="ro-RO" baseline="0" noProof="0" dirty="0" smtClean="0"/>
              <a:t>- Întrebați copii de ce cred ei că este important ca toți copiii să poată merge la grădiniță/școală și să învețe. Posibile răspunsuri: pentru a ști să scrie și să citească, pentru a afla cum să fie sănătoși, pentru a-și face prieteni, pentru a deveni adulți care au un loc bun de muncă.</a:t>
            </a:r>
          </a:p>
          <a:p>
            <a:pPr>
              <a:buFontTx/>
              <a:buChar char="-"/>
            </a:pPr>
            <a:r>
              <a:rPr lang="ro-RO" baseline="0" noProof="0" dirty="0" smtClean="0"/>
              <a:t> Rezumați discuția anterioară, arătând că educația este importantă:</a:t>
            </a:r>
          </a:p>
          <a:p>
            <a:pPr>
              <a:buFont typeface="Arial" pitchFamily="34" charset="0"/>
              <a:buChar char="•"/>
            </a:pPr>
            <a:r>
              <a:rPr lang="ro-RO" baseline="0" noProof="0" dirty="0" smtClean="0"/>
              <a:t> pentru fiecare copil, ca să învețe lucruri utile, să fie sănătos, să aibă o profesie utilă când va crește</a:t>
            </a:r>
          </a:p>
          <a:p>
            <a:pPr>
              <a:buFont typeface="Arial" pitchFamily="34" charset="0"/>
              <a:buChar char="•"/>
            </a:pPr>
            <a:r>
              <a:rPr lang="ro-RO" baseline="0" noProof="0" dirty="0" smtClean="0"/>
              <a:t> pentru întreaga lume, deoarece, dacă educăm copii de azi, ei vor ști în viitor cum să trăiască în bună înțelegere cu alte popoare, să protejeze mediul și să inventeze lucruri folositoare tuturor. </a:t>
            </a:r>
          </a:p>
        </p:txBody>
      </p:sp>
      <p:sp>
        <p:nvSpPr>
          <p:cNvPr id="4" name="Slide Number Placeholder 3"/>
          <p:cNvSpPr>
            <a:spLocks noGrp="1"/>
          </p:cNvSpPr>
          <p:nvPr>
            <p:ph type="sldNum" sz="quarter" idx="10"/>
          </p:nvPr>
        </p:nvSpPr>
        <p:spPr/>
        <p:txBody>
          <a:bodyPr/>
          <a:lstStyle/>
          <a:p>
            <a:fld id="{B0C49585-9798-4C6B-91C0-88C23D723109}"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ro-RO" dirty="0" smtClean="0"/>
              <a:t>Educația în România </a:t>
            </a:r>
            <a:r>
              <a:rPr lang="ro-RO" baseline="0" dirty="0" smtClean="0"/>
              <a:t>(10 minute) – explicați-le copiilor că, în prezent, atât în lume, cât și în România, sunt numeroși copii care nu merg la grădiniță sau școală, iar autoritățile (cei care iau deciziile) trebuie să ia urgent măsuri pentru a-și îndeplini promisiunea de a asigura fiecărui copil dreptul la o educație de calitate. În țara noastră, 1 din 10 copii nu merge la școală, deși are vârsta necesară (7-17 ani)</a:t>
            </a:r>
            <a:endParaRPr lang="ro-RO" i="1" baseline="0" dirty="0" smtClean="0"/>
          </a:p>
          <a:p>
            <a:r>
              <a:rPr lang="ro-RO" i="1" baseline="0" dirty="0" smtClean="0"/>
              <a:t>- </a:t>
            </a:r>
            <a:r>
              <a:rPr lang="ro-RO" i="0" baseline="0" dirty="0" smtClean="0"/>
              <a:t>Întrebați participanții care cred ei că sunt, în țara noastră, copii care se confruntă cu un risc mai mare de a nu merge niciodată la grădiniță sau școală ori de a abandona învățământul (posibile răspunsuri: copiii săraci, copiii cu </a:t>
            </a:r>
            <a:r>
              <a:rPr lang="ro-RO" i="0" baseline="0" dirty="0" err="1" smtClean="0"/>
              <a:t>dizabilități</a:t>
            </a:r>
            <a:r>
              <a:rPr lang="ro-RO" i="0" baseline="0" dirty="0" smtClean="0"/>
              <a:t> sau nevoi speciale, copiii din comunități izolate, copiii romi, copiii cu părinți plecați la muncă în străinătate </a:t>
            </a:r>
            <a:r>
              <a:rPr lang="ro-RO" i="0" baseline="0" dirty="0" err="1" smtClean="0"/>
              <a:t>etc</a:t>
            </a:r>
            <a:r>
              <a:rPr lang="ro-RO" i="0" baseline="0" dirty="0" smtClean="0"/>
              <a:t>). În funcție de răspunsurile cele mai frecvente, discutați ce s-ar putea face pentru ca acești copiii să vină la școală și să învețe (încercați să încurajați răspunsuri care trimit la măsuri ce trebuie luate de cei care au puterea de decizie).</a:t>
            </a:r>
            <a:endParaRPr lang="ro-RO" i="1" baseline="0" dirty="0" smtClean="0"/>
          </a:p>
          <a:p>
            <a:pPr>
              <a:buFontTx/>
              <a:buChar char="-"/>
            </a:pPr>
            <a:r>
              <a:rPr lang="ro-RO" i="0" baseline="0" dirty="0" smtClean="0"/>
              <a:t>Scopul este ca, la finalul activității, să poată transmite un mesaj autorităților prin care să le solicite luarea măsurilor necesare pentru transformarea dreptului la educație în realitate. Subliniați faptul că mesajele lor sunt foarte importante pentru a atrage atenția factorilor de decizie asupra nevoilor și dorințelor copiilor din întreaga țară. </a:t>
            </a:r>
          </a:p>
        </p:txBody>
      </p:sp>
      <p:sp>
        <p:nvSpPr>
          <p:cNvPr id="4" name="Slide Number Placeholder 3"/>
          <p:cNvSpPr>
            <a:spLocks noGrp="1"/>
          </p:cNvSpPr>
          <p:nvPr>
            <p:ph type="sldNum" sz="quarter" idx="10"/>
          </p:nvPr>
        </p:nvSpPr>
        <p:spPr/>
        <p:txBody>
          <a:bodyPr/>
          <a:lstStyle/>
          <a:p>
            <a:fld id="{B0C49585-9798-4C6B-91C0-88C23D723109}"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Educație gratuită </a:t>
            </a:r>
            <a:r>
              <a:rPr lang="ro-RO" baseline="0" dirty="0" smtClean="0"/>
              <a:t>(5  - 7 minute) – Pentru ca toți copiii să poată avea acces la educație, indiferent dacă familiile lor sunt mai bogate sau mai sărace, este important ca educația să fie gratuită. </a:t>
            </a:r>
          </a:p>
          <a:p>
            <a:r>
              <a:rPr lang="ro-RO" baseline="0" dirty="0" smtClean="0"/>
              <a:t> - Explicați-le copiilor că, pentru ca toți copiii să aibă cele necesare pentru școală și să învețe în școli și grădinițe frumoase și sigure, cu materiale didactice moderne și profesori bine pregătiți, este nevoie ca statul să direcționeze resursele (banii) necesari către educație. Din păcate, România nu asigură încă suficienți bani în acest scop, iar familiile elevilor sunt nevoite să acopere din bugetul propriu anumite cheltuieli necesare pentru educația copiilor (rechizite, manuale, culegeri, transport, uniforme, programe tip ”Școala după școală” </a:t>
            </a:r>
            <a:r>
              <a:rPr lang="ro-RO" baseline="0" dirty="0" err="1" smtClean="0"/>
              <a:t>etc</a:t>
            </a:r>
            <a:r>
              <a:rPr lang="ro-RO" baseline="0" dirty="0" smtClean="0"/>
              <a:t>). </a:t>
            </a:r>
            <a:endParaRPr lang="ro-RO" i="1" baseline="0" dirty="0" smtClean="0"/>
          </a:p>
          <a:p>
            <a:r>
              <a:rPr lang="ro-RO" b="0" i="0" baseline="0" dirty="0" smtClean="0"/>
              <a:t> - Discutați despre riscul la care sunt expuși copiii din familii sărace, care nu pot face față acestor cheltuieli și lăsați-i să se gândească ce ar trebui făcut pentru a-i ajuta să nu abandoneze școala.</a:t>
            </a:r>
            <a:endParaRPr lang="en-US" b="0" i="0"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Educație timpurie </a:t>
            </a:r>
            <a:r>
              <a:rPr lang="ro-RO" baseline="0" dirty="0" smtClean="0"/>
              <a:t>(5 minute) – Statele au promis că toți copiii vor putea merge la grădiniță, pentru a fi bine pregătiți pentru școală.</a:t>
            </a:r>
          </a:p>
          <a:p>
            <a:r>
              <a:rPr lang="ro-RO" baseline="0" dirty="0" smtClean="0"/>
              <a:t>- În România, 8 din 10 copii cu vârsta corespunzătoare (între 3 și 6 ani) sunt înscriși la grădinițe, însă există diferențe mare între copiii de la orașe și cei de la sate. În plus, sunt și copiii care ajung foarte rar la grădiniță.</a:t>
            </a:r>
            <a:r>
              <a:rPr lang="ro-RO" i="1" baseline="0" dirty="0" smtClean="0"/>
              <a:t>  </a:t>
            </a:r>
            <a:endParaRPr lang="ro-RO" i="0" baseline="0" dirty="0" smtClean="0"/>
          </a:p>
          <a:p>
            <a:r>
              <a:rPr lang="ro-RO" b="0" i="0" baseline="0" dirty="0" smtClean="0"/>
              <a:t>- Discutați despre motivele care determină unele familii să nu-și ducă la grădiniță copiii (posibile răspunsuri: locuri insuficiente, distanța mare sau drumul greu până la grădiniță, grădinițe vechi sau nesigure pentru copii, sărăcia familiei </a:t>
            </a:r>
            <a:r>
              <a:rPr lang="ro-RO" b="0" i="0" baseline="0" dirty="0" err="1" smtClean="0"/>
              <a:t>etc</a:t>
            </a:r>
            <a:r>
              <a:rPr lang="ro-RO" b="0" i="0" baseline="0" dirty="0" smtClean="0"/>
              <a:t>)</a:t>
            </a:r>
            <a:endParaRPr lang="en-US" b="0" i="0"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Educație incluzivă </a:t>
            </a:r>
            <a:r>
              <a:rPr lang="ro-RO" baseline="0" dirty="0" smtClean="0"/>
              <a:t>(10 minute) – O foarte importantă promisiune făcută de statele lumii se referă la asigurarea dreptului la educație pentru fiecare copil, fără </a:t>
            </a:r>
            <a:r>
              <a:rPr lang="ro-RO" baseline="0" dirty="0" err="1" smtClean="0"/>
              <a:t>nicio</a:t>
            </a:r>
            <a:r>
              <a:rPr lang="ro-RO" baseline="0" dirty="0" smtClean="0"/>
              <a:t> discriminare. Acest lucru înseamnă că toate fetele și toți băieții, indiferent de starea de sănătate, localitatea unde stau, etnie, posibilități materiale  etc. trebuie să se bucure în mod egal de posibilitatea de a merge la școală și a învăța.</a:t>
            </a:r>
          </a:p>
          <a:p>
            <a:r>
              <a:rPr lang="ro-RO" baseline="0" dirty="0" smtClean="0"/>
              <a:t>- Prezentați o listă de elemente/resurse necesare pentru accesul copiilor cu nevoi speciale  la o educație de calitate (resurse umane – profesori de sprijin, logopezi, cadre didactice calificate în domeniu </a:t>
            </a:r>
            <a:r>
              <a:rPr lang="ro-RO" baseline="0" dirty="0" err="1" smtClean="0"/>
              <a:t>etc</a:t>
            </a:r>
            <a:r>
              <a:rPr lang="ro-RO" baseline="0" dirty="0" smtClean="0"/>
              <a:t> -  și alte elemente esențiale pentru incluziune – număr mai mic de copii în clasă, materiale didactice și de învățare specifice </a:t>
            </a:r>
            <a:r>
              <a:rPr lang="ro-RO" baseline="0" dirty="0" err="1" smtClean="0"/>
              <a:t>etc</a:t>
            </a:r>
            <a:r>
              <a:rPr lang="ro-RO" baseline="0" dirty="0" smtClean="0"/>
              <a:t>). În prezentarea acestui subiect, puneți accentul pe obligația autorităților de a asigura toate resursele necesare și pe importanța combaterii discriminării, subliniind că marginalizarea sau excluderea de la educație nu reprezintă soluții.   </a:t>
            </a:r>
          </a:p>
          <a:p>
            <a:endParaRPr lang="en-US" b="0" i="0"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Mesaje pentru autorități  </a:t>
            </a:r>
            <a:r>
              <a:rPr lang="ro-RO" baseline="0" dirty="0" smtClean="0"/>
              <a:t>(10 minute) – Rugați copiii ca, pornind de la cele aflate și discutate în cadrul activităților, să adreseze un mesaj autorităților române, prin care să le ceară să ia măsurile necesare pentru ca ei, colegii/prietenii lor și fiecare copil din România să se poată bucura cu adevărat de accesul la o educație de calitate.</a:t>
            </a:r>
          </a:p>
          <a:p>
            <a:r>
              <a:rPr lang="ro-RO" b="0" i="1" dirty="0" smtClean="0"/>
              <a:t>În măsura în care vă permite timpul și considerați că este oportun, puteți aloca</a:t>
            </a:r>
            <a:r>
              <a:rPr lang="ro-RO" b="0" i="1" baseline="0" dirty="0" smtClean="0"/>
              <a:t> un alt interval de timp pentru mesaje. Pentru cei mai mici dintre participanți, mesajele pentru autorități pot consta în  desene sau colaje, iar pentru cei  care se pot exprima în scris - scrisori, cereri/petiții </a:t>
            </a:r>
            <a:r>
              <a:rPr lang="ro-RO" b="0" i="1" baseline="0" dirty="0" err="1" smtClean="0"/>
              <a:t>etc</a:t>
            </a:r>
            <a:r>
              <a:rPr lang="ro-RO" b="0" i="1" baseline="0" dirty="0" smtClean="0"/>
              <a:t> . Mesajele pot fi redactate individual sau în grupuri de lucru, cu sprijinul minim necesar din partea cadrului didactic sau a altor adulți participanți la activitate . Vă rugăm să țineți cont de faptul că ne dorim  să prezentăm cele mai reprezentative lucrări ale copiilor, în cadrul unui eveniment național.</a:t>
            </a:r>
            <a:endParaRPr lang="en-US" b="0" i="1"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27026" y="303652"/>
            <a:ext cx="1595542" cy="412389"/>
          </a:xfrm>
          <a:prstGeom prst="rect">
            <a:avLst/>
          </a:prstGeom>
        </p:spPr>
      </p:pic>
      <p:sp>
        <p:nvSpPr>
          <p:cNvPr id="2" name="Title 1"/>
          <p:cNvSpPr>
            <a:spLocks noGrp="1"/>
          </p:cNvSpPr>
          <p:nvPr>
            <p:ph type="ctrTitle" hasCustomPrompt="1"/>
          </p:nvPr>
        </p:nvSpPr>
        <p:spPr>
          <a:xfrm>
            <a:off x="625148" y="866775"/>
            <a:ext cx="8075613"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dirty="0" smtClean="0"/>
              <a:t>CLICK TO EDIT MASTER TITLE STYLE</a:t>
            </a:r>
            <a:endParaRPr lang="en-US" dirty="0"/>
          </a:p>
        </p:txBody>
      </p:sp>
      <p:sp>
        <p:nvSpPr>
          <p:cNvPr id="11" name="Picture Placeholder 10"/>
          <p:cNvSpPr>
            <a:spLocks noGrp="1"/>
          </p:cNvSpPr>
          <p:nvPr>
            <p:ph type="pic" sz="quarter" idx="10"/>
          </p:nvPr>
        </p:nvSpPr>
        <p:spPr>
          <a:xfrm>
            <a:off x="150813" y="2213627"/>
            <a:ext cx="8829675" cy="4494213"/>
          </a:xfrm>
        </p:spPr>
        <p:txBody>
          <a:bodyPr/>
          <a:lstStyle/>
          <a:p>
            <a:r>
              <a:rPr lang="en-US" smtClean="0"/>
              <a:t>Click icon to add picture</a:t>
            </a:r>
            <a:endParaRPr lang="en-US" dirty="0"/>
          </a:p>
        </p:txBody>
      </p:sp>
      <p:sp>
        <p:nvSpPr>
          <p:cNvPr id="12" name="Date Placeholder 11"/>
          <p:cNvSpPr>
            <a:spLocks noGrp="1"/>
          </p:cNvSpPr>
          <p:nvPr>
            <p:ph type="dt" sz="half" idx="11"/>
          </p:nvPr>
        </p:nvSpPr>
        <p:spPr>
          <a:xfrm>
            <a:off x="7223650" y="344650"/>
            <a:ext cx="1581319" cy="365125"/>
          </a:xfrm>
        </p:spPr>
        <p:txBody>
          <a:bodyPr/>
          <a:lstStyle>
            <a:lvl1pPr algn="r">
              <a:defRPr/>
            </a:lvl1pPr>
          </a:lstStyle>
          <a:p>
            <a:r>
              <a:rPr lang="en-US" dirty="0" smtClean="0"/>
              <a:t>26 April 2016</a:t>
            </a:r>
            <a:endParaRPr lang="en-US" dirty="0"/>
          </a:p>
        </p:txBody>
      </p:sp>
    </p:spTree>
    <p:extLst>
      <p:ext uri="{BB962C8B-B14F-4D97-AF65-F5344CB8AC3E}">
        <p14:creationId xmlns:p14="http://schemas.microsoft.com/office/powerpoint/2010/main" xmlns="" val="253856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1">
    <p:spTree>
      <p:nvGrpSpPr>
        <p:cNvPr id="1" name=""/>
        <p:cNvGrpSpPr/>
        <p:nvPr/>
      </p:nvGrpSpPr>
      <p:grpSpPr>
        <a:xfrm>
          <a:off x="0" y="0"/>
          <a:ext cx="0" cy="0"/>
          <a:chOff x="0" y="0"/>
          <a:chExt cx="0" cy="0"/>
        </a:xfrm>
      </p:grpSpPr>
      <p:sp>
        <p:nvSpPr>
          <p:cNvPr id="8" name="Rectangle 7"/>
          <p:cNvSpPr/>
          <p:nvPr userDrawn="1"/>
        </p:nvSpPr>
        <p:spPr>
          <a:xfrm>
            <a:off x="0" y="1171574"/>
            <a:ext cx="9144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47638" y="147638"/>
            <a:ext cx="8832850"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ro-RO" dirty="0" smtClean="0"/>
              <a:t>6</a:t>
            </a:r>
            <a:r>
              <a:rPr lang="en-US" dirty="0" smtClean="0"/>
              <a:t> </a:t>
            </a:r>
            <a:r>
              <a:rPr lang="ro-RO" dirty="0" smtClean="0"/>
              <a:t>February</a:t>
            </a:r>
            <a:r>
              <a:rPr lang="en-US" dirty="0" smtClean="0"/>
              <a:t> 201</a:t>
            </a:r>
            <a:r>
              <a:rPr lang="ro-RO" dirty="0" smtClean="0"/>
              <a:t>7</a:t>
            </a:r>
            <a:endParaRPr lang="en-US" dirty="0"/>
          </a:p>
        </p:txBody>
      </p:sp>
      <p:sp>
        <p:nvSpPr>
          <p:cNvPr id="3" name="Footer Placeholder 2"/>
          <p:cNvSpPr>
            <a:spLocks noGrp="1"/>
          </p:cNvSpPr>
          <p:nvPr>
            <p:ph type="ftr" sz="quarter" idx="11"/>
          </p:nvPr>
        </p:nvSpPr>
        <p:spPr/>
        <p:txBody>
          <a:bodyPr/>
          <a:lstStyle/>
          <a:p>
            <a:r>
              <a:rPr lang="en-US" smtClean="0"/>
              <a:t>Amend presentation name in Footer and Apply to All</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37660" y="6425702"/>
            <a:ext cx="1471938" cy="380442"/>
          </a:xfrm>
          <a:prstGeom prst="rect">
            <a:avLst/>
          </a:prstGeom>
        </p:spPr>
      </p:pic>
      <p:cxnSp>
        <p:nvCxnSpPr>
          <p:cNvPr id="13" name="Straight Connector 12"/>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5938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1907705" y="2132856"/>
            <a:ext cx="4904528" cy="2016224"/>
            <a:chOff x="1843682" y="1988841"/>
            <a:chExt cx="4904528" cy="2016224"/>
          </a:xfrm>
        </p:grpSpPr>
        <p:sp>
          <p:nvSpPr>
            <p:cNvPr id="5" name="Rounded Rectangle 4"/>
            <p:cNvSpPr/>
            <p:nvPr userDrawn="1"/>
          </p:nvSpPr>
          <p:spPr>
            <a:xfrm>
              <a:off x="3832778" y="2939197"/>
              <a:ext cx="2915431" cy="1065868"/>
            </a:xfrm>
            <a:prstGeom prst="roundRect">
              <a:avLst>
                <a:gd name="adj" fmla="val 901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dirty="0" smtClean="0">
                <a:latin typeface="+mj-lt"/>
                <a:cs typeface="Gill Sans Infant Std"/>
              </a:endParaRPr>
            </a:p>
          </p:txBody>
        </p:sp>
        <p:sp>
          <p:nvSpPr>
            <p:cNvPr id="3" name="Rounded Rectangle 2"/>
            <p:cNvSpPr/>
            <p:nvPr userDrawn="1"/>
          </p:nvSpPr>
          <p:spPr>
            <a:xfrm>
              <a:off x="1843682" y="1988841"/>
              <a:ext cx="4904528" cy="1255741"/>
            </a:xfrm>
            <a:prstGeom prst="roundRect">
              <a:avLst>
                <a:gd name="adj" fmla="val 901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o-RO" sz="6800" b="1" spc="-100" baseline="0" dirty="0" smtClean="0">
                  <a:solidFill>
                    <a:schemeClr val="tx1"/>
                  </a:solidFill>
                  <a:latin typeface="Calibri" panose="020F0502020204030204" pitchFamily="34" charset="0"/>
                  <a:cs typeface="Calibri" panose="020F0502020204030204" pitchFamily="34" charset="0"/>
                </a:rPr>
                <a:t>Thank you!</a:t>
              </a: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106368" y="3244373"/>
              <a:ext cx="2345825" cy="606309"/>
            </a:xfrm>
            <a:prstGeom prst="rect">
              <a:avLst/>
            </a:prstGeom>
          </p:spPr>
        </p:pic>
      </p:grpSp>
    </p:spTree>
    <p:extLst>
      <p:ext uri="{BB962C8B-B14F-4D97-AF65-F5344CB8AC3E}">
        <p14:creationId xmlns:p14="http://schemas.microsoft.com/office/powerpoint/2010/main" xmlns="" val="61290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ave the Children header">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2411760" y="1298103"/>
            <a:ext cx="4232229" cy="1338809"/>
            <a:chOff x="1439310" y="840399"/>
            <a:chExt cx="4232229" cy="1338809"/>
          </a:xfrm>
        </p:grpSpPr>
        <p:sp>
          <p:nvSpPr>
            <p:cNvPr id="2" name="Rounded Rectangle 1"/>
            <p:cNvSpPr/>
            <p:nvPr userDrawn="1"/>
          </p:nvSpPr>
          <p:spPr>
            <a:xfrm>
              <a:off x="1439310" y="840399"/>
              <a:ext cx="4232229" cy="1338809"/>
            </a:xfrm>
            <a:prstGeom prst="roundRect">
              <a:avLst>
                <a:gd name="adj" fmla="val 821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dirty="0" smtClean="0">
                <a:latin typeface="Gill Sans Infant Std"/>
                <a:cs typeface="Gill Sans Infant Std"/>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634140" y="1036639"/>
              <a:ext cx="3821376" cy="987685"/>
            </a:xfrm>
            <a:prstGeom prst="rect">
              <a:avLst/>
            </a:prstGeom>
          </p:spPr>
        </p:pic>
      </p:grpSp>
      <p:sp>
        <p:nvSpPr>
          <p:cNvPr id="3" name="Rectangle 2"/>
          <p:cNvSpPr/>
          <p:nvPr userDrawn="1"/>
        </p:nvSpPr>
        <p:spPr>
          <a:xfrm>
            <a:off x="1691680" y="3270463"/>
            <a:ext cx="6192688" cy="2246769"/>
          </a:xfrm>
          <a:prstGeom prst="rect">
            <a:avLst/>
          </a:prstGeom>
        </p:spPr>
        <p:txBody>
          <a:bodyPr wrap="square">
            <a:spAutoFit/>
          </a:bodyPr>
          <a:lstStyle/>
          <a:p>
            <a:pPr algn="l"/>
            <a:r>
              <a:rPr lang="en-US" sz="2800" b="1"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RIGHTS OF THE CHILD</a:t>
            </a:r>
            <a:r>
              <a:rPr lang="ro-RO" sz="2800" b="1"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 i</a:t>
            </a:r>
            <a:r>
              <a:rPr lang="en-US" sz="2800" b="1"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n Romania</a:t>
            </a:r>
          </a:p>
          <a:p>
            <a:pPr marL="285750" indent="-285750" algn="l">
              <a:buFont typeface="Arial" panose="020B0604020202020204" pitchFamily="34" charset="0"/>
              <a:buChar char="•"/>
            </a:pPr>
            <a:r>
              <a:rPr lang="en-US" sz="2800"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Sexual exploitation of children</a:t>
            </a:r>
          </a:p>
          <a:p>
            <a:pPr marL="285750" indent="-285750" algn="l">
              <a:buFont typeface="Arial" panose="020B0604020202020204" pitchFamily="34" charset="0"/>
              <a:buChar char="•"/>
            </a:pPr>
            <a:r>
              <a:rPr lang="en-US" sz="2800"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Non-discrimination in relation to health</a:t>
            </a:r>
          </a:p>
          <a:p>
            <a:pPr marL="285750" indent="-285750" algn="l">
              <a:buFont typeface="Arial" panose="020B0604020202020204" pitchFamily="34" charset="0"/>
              <a:buChar char="•"/>
            </a:pPr>
            <a:r>
              <a:rPr lang="en-US" sz="2800"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Non discrimination in relation to education</a:t>
            </a:r>
          </a:p>
        </p:txBody>
      </p:sp>
    </p:spTree>
    <p:extLst>
      <p:ext uri="{BB962C8B-B14F-4D97-AF65-F5344CB8AC3E}">
        <p14:creationId xmlns:p14="http://schemas.microsoft.com/office/powerpoint/2010/main" xmlns="" val="286588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081" y="385224"/>
            <a:ext cx="8406719" cy="5033443"/>
          </a:xfrm>
          <a:prstGeom prst="rect">
            <a:avLst/>
          </a:prstGeom>
        </p:spPr>
        <p:txBody>
          <a:bodyPr/>
          <a:lstStyle>
            <a:lvl1pPr>
              <a:defRPr b="1">
                <a:solidFill>
                  <a:srgbClr val="2C376F"/>
                </a:solidFill>
                <a:latin typeface="Helvetica"/>
                <a:cs typeface="Helvetica"/>
              </a:defRPr>
            </a:lvl1pPr>
            <a:lvl2pPr>
              <a:defRPr>
                <a:solidFill>
                  <a:srgbClr val="2C376F"/>
                </a:solidFill>
                <a:latin typeface="Helvetica"/>
                <a:cs typeface="Helvetica"/>
              </a:defRPr>
            </a:lvl2pPr>
            <a:lvl3pPr>
              <a:defRPr>
                <a:solidFill>
                  <a:srgbClr val="2C376F"/>
                </a:solidFill>
                <a:latin typeface="Helvetica"/>
                <a:cs typeface="Helvetica"/>
              </a:defRPr>
            </a:lvl3pPr>
            <a:lvl4pPr>
              <a:defRPr>
                <a:solidFill>
                  <a:srgbClr val="2C376F"/>
                </a:solidFill>
                <a:latin typeface="Helvetica"/>
                <a:cs typeface="Helvetica"/>
              </a:defRPr>
            </a:lvl4pPr>
            <a:lvl5pPr>
              <a:defRPr>
                <a:solidFill>
                  <a:srgbClr val="2C376F"/>
                </a:solidFill>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1" descr="Description: Description: eu-flag"/>
          <p:cNvPicPr>
            <a:picLocks noChangeAspect="1" noChangeArrowheads="1"/>
          </p:cNvPicPr>
          <p:nvPr userDrawn="1"/>
        </p:nvPicPr>
        <p:blipFill>
          <a:blip r:embed="rId2">
            <a:extLst>
              <a:ext uri="{28A0092B-C50C-407E-A947-70E740481C1C}">
                <a14:useLocalDpi xmlns="" xmlns:a14="http://schemas.microsoft.com/office/drawing/2010/main"/>
              </a:ext>
            </a:extLst>
          </a:blip>
          <a:srcRect/>
          <a:stretch>
            <a:fillRect/>
          </a:stretch>
        </p:blipFill>
        <p:spPr bwMode="auto">
          <a:xfrm>
            <a:off x="8661449" y="6426600"/>
            <a:ext cx="381000"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7505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7" name="Rectangle 6"/>
          <p:cNvSpPr/>
          <p:nvPr userDrawn="1"/>
        </p:nvSpPr>
        <p:spPr>
          <a:xfrm>
            <a:off x="4572000" y="0"/>
            <a:ext cx="457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70768" y="1171576"/>
            <a:ext cx="3243019"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5470767" y="2395663"/>
            <a:ext cx="3243020" cy="2684219"/>
          </a:xfrm>
        </p:spPr>
        <p:txBody>
          <a:bodyPr anchor="t">
            <a:normAutofit/>
          </a:bodyPr>
          <a:lstStyle>
            <a:lvl1pPr marL="0" indent="0">
              <a:buNone/>
              <a:defRPr sz="1800" b="0" i="0">
                <a:solidFill>
                  <a:srgbClr val="FFFFFF"/>
                </a:solidFill>
                <a:latin typeface="Gill Sans Infant Std" pitchFamily="50" charset="0"/>
                <a:cs typeface="Gill Sans Infant Std" pitchFamily="50" charset="0"/>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37660" y="6425702"/>
            <a:ext cx="1471938"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2400" y="155738"/>
            <a:ext cx="5002416" cy="5985852"/>
          </a:xfrm>
        </p:spPr>
        <p:txBody>
          <a:bodyPr/>
          <a:lstStyle/>
          <a:p>
            <a:r>
              <a:rPr lang="en-US" smtClean="0"/>
              <a:t>Click icon to add picture</a:t>
            </a:r>
            <a:endParaRPr lang="en-US"/>
          </a:p>
        </p:txBody>
      </p:sp>
    </p:spTree>
    <p:extLst>
      <p:ext uri="{BB962C8B-B14F-4D97-AF65-F5344CB8AC3E}">
        <p14:creationId xmlns:p14="http://schemas.microsoft.com/office/powerpoint/2010/main" xmlns="" val="56472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2" name="Title 1"/>
          <p:cNvSpPr>
            <a:spLocks noGrp="1"/>
          </p:cNvSpPr>
          <p:nvPr>
            <p:ph type="title" hasCustomPrompt="1"/>
          </p:nvPr>
        </p:nvSpPr>
        <p:spPr>
          <a:xfrm>
            <a:off x="424763" y="310836"/>
            <a:ext cx="8282643"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37660" y="6425702"/>
            <a:ext cx="1471938"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5738" y="2200274"/>
            <a:ext cx="8824750" cy="4106864"/>
          </a:xfrm>
        </p:spPr>
        <p:txBody>
          <a:bodyPr/>
          <a:lstStyle/>
          <a:p>
            <a:r>
              <a:rPr lang="en-US" smtClean="0"/>
              <a:t>Click icon to add picture</a:t>
            </a:r>
            <a:endParaRPr lang="en-US" dirty="0"/>
          </a:p>
        </p:txBody>
      </p:sp>
    </p:spTree>
    <p:extLst>
      <p:ext uri="{BB962C8B-B14F-4D97-AF65-F5344CB8AC3E}">
        <p14:creationId xmlns:p14="http://schemas.microsoft.com/office/powerpoint/2010/main" xmlns="" val="237734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47638" y="1171574"/>
            <a:ext cx="8832850"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4634" y="202994"/>
            <a:ext cx="8282640" cy="787605"/>
          </a:xfrm>
        </p:spPr>
        <p:txBody>
          <a:bodyPr>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431147" y="1600200"/>
            <a:ext cx="8276127"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37660" y="6425702"/>
            <a:ext cx="1471938" cy="380442"/>
          </a:xfrm>
          <a:prstGeom prst="rect">
            <a:avLst/>
          </a:prstGeom>
        </p:spPr>
      </p:pic>
      <p:cxnSp>
        <p:nvCxnSpPr>
          <p:cNvPr id="10" name="Straight Connector 9"/>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3693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Tree>
    <p:extLst>
      <p:ext uri="{BB962C8B-B14F-4D97-AF65-F5344CB8AC3E}">
        <p14:creationId xmlns:p14="http://schemas.microsoft.com/office/powerpoint/2010/main" xmlns="" val="164637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31147" y="1600200"/>
            <a:ext cx="3997571" cy="4706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smtClean="0"/>
              <a:t>Click to edit Master text styles</a:t>
            </a:r>
          </a:p>
        </p:txBody>
      </p:sp>
      <p:sp>
        <p:nvSpPr>
          <p:cNvPr id="9" name="Content Placeholder 2"/>
          <p:cNvSpPr>
            <a:spLocks noGrp="1"/>
          </p:cNvSpPr>
          <p:nvPr>
            <p:ph idx="14"/>
          </p:nvPr>
        </p:nvSpPr>
        <p:spPr>
          <a:xfrm>
            <a:off x="4709703" y="1600200"/>
            <a:ext cx="3997571" cy="4706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3603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smtClean="0"/>
              <a:t>Click to edit Master text styles</a:t>
            </a:r>
          </a:p>
        </p:txBody>
      </p:sp>
    </p:spTree>
    <p:extLst>
      <p:ext uri="{BB962C8B-B14F-4D97-AF65-F5344CB8AC3E}">
        <p14:creationId xmlns:p14="http://schemas.microsoft.com/office/powerpoint/2010/main" xmlns="" val="322762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26 April 2016</a:t>
            </a:r>
            <a:endParaRPr lang="en-US" dirty="0"/>
          </a:p>
        </p:txBody>
      </p:sp>
      <p:sp>
        <p:nvSpPr>
          <p:cNvPr id="3" name="Footer Placeholder 2"/>
          <p:cNvSpPr>
            <a:spLocks noGrp="1"/>
          </p:cNvSpPr>
          <p:nvPr>
            <p:ph type="ftr" sz="quarter" idx="11"/>
          </p:nvPr>
        </p:nvSpPr>
        <p:spPr/>
        <p:txBody>
          <a:bodyPr/>
          <a:lstStyle/>
          <a:p>
            <a:r>
              <a:rPr lang="en-US" dirty="0" smtClean="0"/>
              <a:t>Amend presentation name in Footer and Apply to All</a:t>
            </a:r>
            <a:endParaRPr lang="en-US" dirty="0"/>
          </a:p>
        </p:txBody>
      </p:sp>
      <p:sp>
        <p:nvSpPr>
          <p:cNvPr id="4" name="Slide Number Placeholder 3"/>
          <p:cNvSpPr>
            <a:spLocks noGrp="1"/>
          </p:cNvSpPr>
          <p:nvPr>
            <p:ph type="sldNum" sz="quarter" idx="12"/>
          </p:nvPr>
        </p:nvSpPr>
        <p:spPr/>
        <p:txBody>
          <a:bodyPr/>
          <a:lstStyle/>
          <a:p>
            <a:fld id="{C3FDE51E-0052-334C-A4B2-C567FE9F326F}" type="slidenum">
              <a:rPr lang="en-US" smtClean="0"/>
              <a:pPr/>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810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amp;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26 April 2016</a:t>
            </a:r>
            <a:endParaRPr lang="en-US" dirty="0"/>
          </a:p>
        </p:txBody>
      </p:sp>
      <p:sp>
        <p:nvSpPr>
          <p:cNvPr id="3" name="Footer Placeholder 2"/>
          <p:cNvSpPr>
            <a:spLocks noGrp="1"/>
          </p:cNvSpPr>
          <p:nvPr>
            <p:ph type="ftr" sz="quarter" idx="11"/>
          </p:nvPr>
        </p:nvSpPr>
        <p:spPr/>
        <p:txBody>
          <a:bodyPr/>
          <a:lstStyle/>
          <a:p>
            <a:r>
              <a:rPr lang="en-US" smtClean="0"/>
              <a:t>Amend presentation name in Footer and Apply to All</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pPr/>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6"/>
          <p:cNvSpPr>
            <a:spLocks noGrp="1"/>
          </p:cNvSpPr>
          <p:nvPr>
            <p:ph type="pic" sz="quarter" idx="13"/>
          </p:nvPr>
        </p:nvSpPr>
        <p:spPr>
          <a:xfrm>
            <a:off x="147637" y="147638"/>
            <a:ext cx="8837613" cy="6159500"/>
          </a:xfrm>
        </p:spPr>
        <p:txBody>
          <a:bodyPr/>
          <a:lstStyle/>
          <a:p>
            <a:r>
              <a:rPr lang="en-US" smtClean="0"/>
              <a:t>Click icon to add picture</a:t>
            </a:r>
            <a:endParaRPr lang="en-US"/>
          </a:p>
        </p:txBody>
      </p:sp>
    </p:spTree>
    <p:extLst>
      <p:ext uri="{BB962C8B-B14F-4D97-AF65-F5344CB8AC3E}">
        <p14:creationId xmlns:p14="http://schemas.microsoft.com/office/powerpoint/2010/main" xmlns="" val="52437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4634" y="202995"/>
            <a:ext cx="8282640" cy="5069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1147" y="1600200"/>
            <a:ext cx="8276127" cy="470693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8991" y="6441019"/>
            <a:ext cx="1581319" cy="365125"/>
          </a:xfrm>
          <a:prstGeom prst="rect">
            <a:avLst/>
          </a:prstGeom>
        </p:spPr>
        <p:txBody>
          <a:bodyPr vert="horz" lIns="91440" tIns="45720" rIns="91440" bIns="45720" rtlCol="0" anchor="ctr"/>
          <a:lstStyle>
            <a:lvl1pPr algn="l">
              <a:defRPr sz="1000" b="0" i="0">
                <a:solidFill>
                  <a:schemeClr val="tx1"/>
                </a:solidFill>
                <a:latin typeface="Gill Sans Infant Std" pitchFamily="50" charset="0"/>
                <a:cs typeface="Gill Sans Infant Std" pitchFamily="50" charset="0"/>
              </a:defRPr>
            </a:lvl1pPr>
          </a:lstStyle>
          <a:p>
            <a:r>
              <a:rPr lang="en-US" smtClean="0"/>
              <a:t>26 April 2016</a:t>
            </a:r>
            <a:endParaRPr lang="en-US" dirty="0"/>
          </a:p>
        </p:txBody>
      </p:sp>
      <p:sp>
        <p:nvSpPr>
          <p:cNvPr id="5" name="Footer Placeholder 4"/>
          <p:cNvSpPr>
            <a:spLocks noGrp="1"/>
          </p:cNvSpPr>
          <p:nvPr>
            <p:ph type="ftr" sz="quarter" idx="3"/>
          </p:nvPr>
        </p:nvSpPr>
        <p:spPr>
          <a:xfrm>
            <a:off x="2525022" y="6441019"/>
            <a:ext cx="3824978" cy="365125"/>
          </a:xfrm>
          <a:prstGeom prst="rect">
            <a:avLst/>
          </a:prstGeom>
        </p:spPr>
        <p:txBody>
          <a:bodyPr vert="horz" lIns="91440" tIns="45720" rIns="91440" bIns="45720" rtlCol="0" anchor="ctr"/>
          <a:lstStyle>
            <a:lvl1pPr algn="l">
              <a:defRPr sz="1000" b="0" i="0">
                <a:solidFill>
                  <a:schemeClr val="tx1"/>
                </a:solidFill>
                <a:latin typeface="Gill Sans Infant Std" pitchFamily="50" charset="0"/>
                <a:cs typeface="Gill Sans Infant Std" pitchFamily="50" charset="0"/>
              </a:defRPr>
            </a:lvl1pPr>
          </a:lstStyle>
          <a:p>
            <a:r>
              <a:rPr lang="en-US" smtClean="0"/>
              <a:t>Amend presentation name in Footer and Apply to All</a:t>
            </a:r>
            <a:endParaRPr lang="en-US" dirty="0"/>
          </a:p>
        </p:txBody>
      </p:sp>
      <p:sp>
        <p:nvSpPr>
          <p:cNvPr id="6" name="Slide Number Placeholder 5"/>
          <p:cNvSpPr>
            <a:spLocks noGrp="1"/>
          </p:cNvSpPr>
          <p:nvPr>
            <p:ph type="sldNum" sz="quarter" idx="4"/>
          </p:nvPr>
        </p:nvSpPr>
        <p:spPr>
          <a:xfrm>
            <a:off x="8030310" y="6441019"/>
            <a:ext cx="773723" cy="365125"/>
          </a:xfrm>
          <a:prstGeom prst="rect">
            <a:avLst/>
          </a:prstGeom>
        </p:spPr>
        <p:txBody>
          <a:bodyPr vert="horz" lIns="91440" tIns="45720" rIns="91440" bIns="45720" rtlCol="0" anchor="ctr"/>
          <a:lstStyle>
            <a:lvl1pPr algn="r">
              <a:defRPr sz="1000" b="0" i="0">
                <a:solidFill>
                  <a:schemeClr val="tx1"/>
                </a:solidFill>
                <a:latin typeface="Gill Sans Infant Std" pitchFamily="50" charset="0"/>
                <a:cs typeface="Gill Sans Infant Std" pitchFamily="50" charset="0"/>
              </a:defRPr>
            </a:lvl1pPr>
          </a:lstStyle>
          <a:p>
            <a:fld id="{C3FDE51E-0052-334C-A4B2-C567FE9F326F}" type="slidenum">
              <a:rPr lang="en-US" smtClean="0"/>
              <a:pPr/>
              <a:t>‹#›</a:t>
            </a:fld>
            <a:endParaRPr lang="en-US"/>
          </a:p>
        </p:txBody>
      </p:sp>
      <p:pic>
        <p:nvPicPr>
          <p:cNvPr id="11" name="Picture 10"/>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437660" y="6425702"/>
            <a:ext cx="1471938" cy="380442"/>
          </a:xfrm>
          <a:prstGeom prst="rect">
            <a:avLst/>
          </a:prstGeom>
        </p:spPr>
      </p:pic>
      <p:cxnSp>
        <p:nvCxnSpPr>
          <p:cNvPr id="13" name="Straight Connector 12"/>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424636" y="1124217"/>
            <a:ext cx="8305800" cy="57912"/>
          </a:xfrm>
          <a:prstGeom prst="rect">
            <a:avLst/>
          </a:prstGeom>
        </p:spPr>
      </p:pic>
    </p:spTree>
    <p:extLst>
      <p:ext uri="{BB962C8B-B14F-4D97-AF65-F5344CB8AC3E}">
        <p14:creationId xmlns:p14="http://schemas.microsoft.com/office/powerpoint/2010/main" xmlns="" val="36667852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50" r:id="rId5"/>
    <p:sldLayoutId id="2147483662" r:id="rId6"/>
    <p:sldLayoutId id="2147483663" r:id="rId7"/>
    <p:sldLayoutId id="2147483655" r:id="rId8"/>
    <p:sldLayoutId id="2147483669" r:id="rId9"/>
    <p:sldLayoutId id="2147483670" r:id="rId10"/>
    <p:sldLayoutId id="2147483667" r:id="rId11"/>
    <p:sldLayoutId id="2147483673" r:id="rId12"/>
    <p:sldLayoutId id="2147483674" r:id="rId13"/>
  </p:sldLayoutIdLst>
  <p:hf hdr="0"/>
  <p:txStyles>
    <p:titleStyle>
      <a:lvl1pPr algn="l" defTabSz="457200" rtl="0" eaLnBrk="1" latinLnBrk="0" hangingPunct="1">
        <a:spcBef>
          <a:spcPct val="0"/>
        </a:spcBef>
        <a:buNone/>
        <a:defRPr sz="2500" b="1" i="0" kern="1200" baseline="0">
          <a:solidFill>
            <a:schemeClr val="tx1"/>
          </a:solidFill>
          <a:latin typeface="Gill Sans Infant Std" pitchFamily="50" charset="0"/>
          <a:ea typeface="+mj-ea"/>
          <a:cs typeface="Gill Sans Infant Std" pitchFamily="50" charset="0"/>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pitchFamily="50" charset="0"/>
          <a:ea typeface="+mn-ea"/>
          <a:cs typeface="Gill Sans Infant Std" pitchFamily="50" charset="0"/>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pitchFamily="50" charset="0"/>
          <a:ea typeface="+mn-ea"/>
          <a:cs typeface="Gill Sans Infant Std" pitchFamily="50" charset="0"/>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pitchFamily="50" charset="0"/>
          <a:ea typeface="+mn-ea"/>
          <a:cs typeface="Gill Sans Infant Std" pitchFamily="50" charset="0"/>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pitchFamily="50" charset="0"/>
          <a:ea typeface="+mn-ea"/>
          <a:cs typeface="Gill Sans Infant Std" pitchFamily="50" charset="0"/>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pitchFamily="50" charset="0"/>
          <a:ea typeface="+mn-ea"/>
          <a:cs typeface="Gill Sans Infant Std" pitchFamily="50"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79401" y="1410005"/>
            <a:ext cx="8864600" cy="707886"/>
          </a:xfrm>
          <a:prstGeom prst="rect">
            <a:avLst/>
          </a:prstGeom>
          <a:solidFill>
            <a:schemeClr val="bg1"/>
          </a:solidFill>
        </p:spPr>
        <p:txBody>
          <a:bodyPr wrap="square" rtlCol="0">
            <a:spAutoFit/>
          </a:bodyPr>
          <a:lstStyle/>
          <a:p>
            <a:pPr algn="ctr"/>
            <a:r>
              <a:rPr lang="en-US" sz="4000" b="1" dirty="0" smtClean="0">
                <a:solidFill>
                  <a:srgbClr val="002060"/>
                </a:solidFill>
                <a:latin typeface="Arial" pitchFamily="34" charset="0"/>
                <a:cs typeface="Arial" pitchFamily="34" charset="0"/>
              </a:rPr>
              <a:t>Campania Global</a:t>
            </a:r>
            <a:r>
              <a:rPr lang="ro-RO" sz="4000" b="1" dirty="0" smtClean="0">
                <a:solidFill>
                  <a:srgbClr val="002060"/>
                </a:solidFill>
                <a:latin typeface="Arial" pitchFamily="34" charset="0"/>
                <a:cs typeface="Arial" pitchFamily="34" charset="0"/>
              </a:rPr>
              <a:t>ă</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pentru</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Educa</a:t>
            </a:r>
            <a:r>
              <a:rPr lang="ro-RO" sz="4000" b="1" dirty="0" smtClean="0">
                <a:solidFill>
                  <a:srgbClr val="002060"/>
                </a:solidFill>
                <a:latin typeface="Arial" pitchFamily="34" charset="0"/>
                <a:cs typeface="Arial" pitchFamily="34" charset="0"/>
              </a:rPr>
              <a:t>ție</a:t>
            </a:r>
            <a:endParaRPr lang="en-US" sz="4000" b="1" dirty="0" smtClean="0">
              <a:solidFill>
                <a:srgbClr val="002060"/>
              </a:solidFill>
              <a:latin typeface="Arial" pitchFamily="34" charset="0"/>
              <a:cs typeface="Arial" pitchFamily="34" charset="0"/>
            </a:endParaRPr>
          </a:p>
        </p:txBody>
      </p:sp>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2347913" y="2117891"/>
            <a:ext cx="4672359" cy="4492268"/>
          </a:xfrm>
          <a:prstGeom prst="rect">
            <a:avLst/>
          </a:prstGeom>
          <a:noFill/>
          <a:ln w="9525">
            <a:noFill/>
            <a:miter lim="800000"/>
            <a:headEnd/>
            <a:tailEnd/>
          </a:ln>
        </p:spPr>
      </p:pic>
    </p:spTree>
    <p:extLst>
      <p:ext uri="{BB962C8B-B14F-4D97-AF65-F5344CB8AC3E}">
        <p14:creationId xmlns="" xmlns:p14="http://schemas.microsoft.com/office/powerpoint/2010/main" val="249009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230788" y="1410006"/>
            <a:ext cx="8733700" cy="784830"/>
          </a:xfrm>
          <a:prstGeom prst="rect">
            <a:avLst/>
          </a:prstGeom>
          <a:noFill/>
        </p:spPr>
        <p:txBody>
          <a:bodyPr wrap="square" lIns="0" tIns="0" rIns="0" bIns="0" rtlCol="0">
            <a:spAutoFit/>
          </a:bodyPr>
          <a:lstStyle/>
          <a:p>
            <a:pPr algn="ctr"/>
            <a:r>
              <a:rPr lang="ro-RO" sz="3600" b="1" dirty="0" smtClean="0">
                <a:latin typeface="Arial" pitchFamily="34" charset="0"/>
                <a:cs typeface="Arial" pitchFamily="34" charset="0"/>
              </a:rPr>
              <a:t>Cât este de importantă educația?</a:t>
            </a:r>
          </a:p>
          <a:p>
            <a:endParaRPr lang="ro-RO" sz="1500" dirty="0" smtClean="0">
              <a:latin typeface="Gill Sans Infant Std"/>
              <a:cs typeface="Gill Sans Infant Std"/>
            </a:endParaRPr>
          </a:p>
        </p:txBody>
      </p:sp>
      <p:sp>
        <p:nvSpPr>
          <p:cNvPr id="7" name="Rectangle 6"/>
          <p:cNvSpPr/>
          <p:nvPr/>
        </p:nvSpPr>
        <p:spPr>
          <a:xfrm>
            <a:off x="611560" y="1859340"/>
            <a:ext cx="3960440" cy="4893647"/>
          </a:xfrm>
          <a:prstGeom prst="rect">
            <a:avLst/>
          </a:prstGeom>
        </p:spPr>
        <p:txBody>
          <a:bodyPr wrap="square">
            <a:spAutoFit/>
          </a:bodyPr>
          <a:lstStyle/>
          <a:p>
            <a:endParaRPr lang="ro-RO" sz="2400" dirty="0" smtClean="0">
              <a:latin typeface="Arial" pitchFamily="34" charset="0"/>
              <a:cs typeface="Arial" pitchFamily="34" charset="0"/>
            </a:endParaRPr>
          </a:p>
          <a:p>
            <a:r>
              <a:rPr lang="ro-RO" sz="2400" dirty="0" smtClean="0">
                <a:latin typeface="Arial" pitchFamily="34" charset="0"/>
                <a:cs typeface="Arial" pitchFamily="34" charset="0"/>
              </a:rPr>
              <a:t>Pentru a crea o lume prosperă, sigură, ferită de sărăcie și pentru a proteja planeta, toate statele au promis că vor lua o serie de măsuri importante, până în anul 2030.</a:t>
            </a:r>
          </a:p>
          <a:p>
            <a:endParaRPr lang="ro-RO" sz="2400" dirty="0" smtClean="0">
              <a:latin typeface="Arial" pitchFamily="34" charset="0"/>
              <a:cs typeface="Arial" pitchFamily="34" charset="0"/>
            </a:endParaRPr>
          </a:p>
          <a:p>
            <a:r>
              <a:rPr lang="ro-RO" sz="2400" dirty="0" smtClean="0">
                <a:latin typeface="Arial" pitchFamily="34" charset="0"/>
                <a:cs typeface="Arial" pitchFamily="34" charset="0"/>
              </a:rPr>
              <a:t>Printre aceste promisiuni se numără și aceea de a asigura o educație de calitate pentru toți copiii. </a:t>
            </a:r>
          </a:p>
        </p:txBody>
      </p:sp>
      <p:pic>
        <p:nvPicPr>
          <p:cNvPr id="2051" name="Picture 3" descr="C:\Users\user\AppData\Local\Microsoft\Windows\Temporary Internet Files\Content.IE5\YVNUUKVG\smiling-planet-earth-cartoon-2-thum[1].jpg"/>
          <p:cNvPicPr>
            <a:picLocks noChangeAspect="1" noChangeArrowheads="1"/>
          </p:cNvPicPr>
          <p:nvPr/>
        </p:nvPicPr>
        <p:blipFill>
          <a:blip r:embed="rId4"/>
          <a:srcRect/>
          <a:stretch>
            <a:fillRect/>
          </a:stretch>
        </p:blipFill>
        <p:spPr bwMode="auto">
          <a:xfrm>
            <a:off x="5076056" y="2204864"/>
            <a:ext cx="3810000" cy="3810000"/>
          </a:xfrm>
          <a:prstGeom prst="rect">
            <a:avLst/>
          </a:prstGeom>
          <a:noFill/>
        </p:spPr>
      </p:pic>
    </p:spTree>
    <p:extLst>
      <p:ext uri="{BB962C8B-B14F-4D97-AF65-F5344CB8AC3E}">
        <p14:creationId xmlns="" xmlns:p14="http://schemas.microsoft.com/office/powerpoint/2010/main" val="249009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5" name="TextBox 4"/>
          <p:cNvSpPr txBox="1"/>
          <p:nvPr/>
        </p:nvSpPr>
        <p:spPr>
          <a:xfrm>
            <a:off x="611559" y="2564904"/>
            <a:ext cx="3563889" cy="1477328"/>
          </a:xfrm>
          <a:prstGeom prst="rect">
            <a:avLst/>
          </a:prstGeom>
          <a:noFill/>
        </p:spPr>
        <p:txBody>
          <a:bodyPr wrap="square" lIns="0" tIns="0" rIns="0" bIns="0" rtlCol="0">
            <a:spAutoFit/>
          </a:bodyPr>
          <a:lstStyle/>
          <a:p>
            <a:pPr algn="ctr"/>
            <a:r>
              <a:rPr lang="ro-RO" sz="3200" b="1" dirty="0" smtClean="0">
                <a:latin typeface="Arial" pitchFamily="34" charset="0"/>
                <a:cs typeface="Arial" pitchFamily="34" charset="0"/>
              </a:rPr>
              <a:t>Nu toți copiii pot merge la grădiniță sau școală!</a:t>
            </a:r>
            <a:endParaRPr lang="en-US" sz="3200" b="1" dirty="0" smtClean="0">
              <a:latin typeface="Arial" pitchFamily="34" charset="0"/>
              <a:cs typeface="Arial" pitchFamily="34" charset="0"/>
            </a:endParaRPr>
          </a:p>
        </p:txBody>
      </p:sp>
      <p:sp>
        <p:nvSpPr>
          <p:cNvPr id="7" name="TextBox 6"/>
          <p:cNvSpPr txBox="1"/>
          <p:nvPr/>
        </p:nvSpPr>
        <p:spPr>
          <a:xfrm>
            <a:off x="1907704" y="1410005"/>
            <a:ext cx="5184576" cy="1107996"/>
          </a:xfrm>
          <a:prstGeom prst="rect">
            <a:avLst/>
          </a:prstGeom>
          <a:noFill/>
        </p:spPr>
        <p:txBody>
          <a:bodyPr wrap="square" lIns="0" tIns="0" rIns="0" bIns="0" rtlCol="0">
            <a:spAutoFit/>
          </a:bodyPr>
          <a:lstStyle/>
          <a:p>
            <a:pPr algn="ctr"/>
            <a:r>
              <a:rPr lang="ro-RO" sz="3600" b="1" dirty="0" smtClean="0">
                <a:latin typeface="Arial" pitchFamily="34" charset="0"/>
                <a:cs typeface="Arial" pitchFamily="34" charset="0"/>
              </a:rPr>
              <a:t>Educația copiilor din România</a:t>
            </a:r>
            <a:endParaRPr lang="en-US" sz="3600" b="1" dirty="0" smtClean="0">
              <a:latin typeface="Arial" pitchFamily="34" charset="0"/>
              <a:cs typeface="Arial" pitchFamily="34" charset="0"/>
            </a:endParaRPr>
          </a:p>
        </p:txBody>
      </p:sp>
      <p:pic>
        <p:nvPicPr>
          <p:cNvPr id="3074" name="Picture 2" descr="C:\Users\user\AppData\Local\Microsoft\Windows\Temporary Internet Files\Content.IE5\GF3916IW\clipart0198[1].jpg"/>
          <p:cNvPicPr>
            <a:picLocks noChangeAspect="1" noChangeArrowheads="1"/>
          </p:cNvPicPr>
          <p:nvPr/>
        </p:nvPicPr>
        <p:blipFill>
          <a:blip r:embed="rId4"/>
          <a:srcRect/>
          <a:stretch>
            <a:fillRect/>
          </a:stretch>
        </p:blipFill>
        <p:spPr bwMode="auto">
          <a:xfrm>
            <a:off x="4572000" y="2564904"/>
            <a:ext cx="4318000" cy="3530600"/>
          </a:xfrm>
          <a:prstGeom prst="rect">
            <a:avLst/>
          </a:prstGeom>
          <a:noFill/>
        </p:spPr>
      </p:pic>
    </p:spTree>
    <p:extLst>
      <p:ext uri="{BB962C8B-B14F-4D97-AF65-F5344CB8AC3E}">
        <p14:creationId xmlns="" xmlns:p14="http://schemas.microsoft.com/office/powerpoint/2010/main" val="249009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611559" y="1410005"/>
            <a:ext cx="8009525" cy="430887"/>
          </a:xfrm>
          <a:prstGeom prst="rect">
            <a:avLst/>
          </a:prstGeom>
          <a:noFill/>
        </p:spPr>
        <p:txBody>
          <a:bodyPr wrap="square" lIns="0" tIns="0" rIns="0" bIns="0" rtlCol="0">
            <a:spAutoFit/>
          </a:bodyPr>
          <a:lstStyle/>
          <a:p>
            <a:pPr algn="ctr"/>
            <a:r>
              <a:rPr lang="ro-RO" sz="2800" b="1" dirty="0" smtClean="0">
                <a:latin typeface="Arial" pitchFamily="34" charset="0"/>
                <a:cs typeface="Arial" pitchFamily="34" charset="0"/>
              </a:rPr>
              <a:t>Educație gratuită pentru toți copiii</a:t>
            </a:r>
            <a:endParaRPr lang="en-US" sz="2800" b="1" dirty="0" smtClean="0">
              <a:latin typeface="Arial" pitchFamily="34" charset="0"/>
              <a:cs typeface="Arial" pitchFamily="34" charset="0"/>
            </a:endParaRPr>
          </a:p>
        </p:txBody>
      </p:sp>
      <p:pic>
        <p:nvPicPr>
          <p:cNvPr id="4098" name="Picture 2" descr="C:\Users\user\AppData\Local\Microsoft\Windows\Temporary Internet Files\Content.IE5\YVNUUKVG\money-clipart71[1].jpg"/>
          <p:cNvPicPr>
            <a:picLocks noChangeAspect="1" noChangeArrowheads="1"/>
          </p:cNvPicPr>
          <p:nvPr/>
        </p:nvPicPr>
        <p:blipFill>
          <a:blip r:embed="rId4"/>
          <a:srcRect/>
          <a:stretch>
            <a:fillRect/>
          </a:stretch>
        </p:blipFill>
        <p:spPr bwMode="auto">
          <a:xfrm>
            <a:off x="5465255" y="2348880"/>
            <a:ext cx="3155829" cy="2880320"/>
          </a:xfrm>
          <a:prstGeom prst="rect">
            <a:avLst/>
          </a:prstGeom>
          <a:noFill/>
        </p:spPr>
      </p:pic>
      <p:pic>
        <p:nvPicPr>
          <p:cNvPr id="4099" name="Picture 3" descr="C:\Users\user\AppData\Local\Microsoft\Windows\Temporary Internet Files\Content.IE5\DE73213G\images[1].jpg"/>
          <p:cNvPicPr>
            <a:picLocks noChangeAspect="1" noChangeArrowheads="1"/>
          </p:cNvPicPr>
          <p:nvPr/>
        </p:nvPicPr>
        <p:blipFill>
          <a:blip r:embed="rId5"/>
          <a:srcRect/>
          <a:stretch>
            <a:fillRect/>
          </a:stretch>
        </p:blipFill>
        <p:spPr bwMode="auto">
          <a:xfrm>
            <a:off x="251520" y="2060848"/>
            <a:ext cx="2286000" cy="1924050"/>
          </a:xfrm>
          <a:prstGeom prst="rect">
            <a:avLst/>
          </a:prstGeom>
          <a:noFill/>
        </p:spPr>
      </p:pic>
      <p:pic>
        <p:nvPicPr>
          <p:cNvPr id="4101" name="Picture 5" descr="C:\Program Files\Microsoft Office\MEDIA\CAGCAT10\j0183328.wmf"/>
          <p:cNvPicPr>
            <a:picLocks noChangeAspect="1" noChangeArrowheads="1"/>
          </p:cNvPicPr>
          <p:nvPr/>
        </p:nvPicPr>
        <p:blipFill>
          <a:blip r:embed="rId6"/>
          <a:srcRect/>
          <a:stretch>
            <a:fillRect/>
          </a:stretch>
        </p:blipFill>
        <p:spPr bwMode="auto">
          <a:xfrm>
            <a:off x="251520" y="3984898"/>
            <a:ext cx="1805940" cy="1814170"/>
          </a:xfrm>
          <a:prstGeom prst="rect">
            <a:avLst/>
          </a:prstGeom>
          <a:noFill/>
        </p:spPr>
      </p:pic>
      <p:pic>
        <p:nvPicPr>
          <p:cNvPr id="4102" name="Picture 6" descr="C:\Users\user\AppData\Local\Microsoft\Windows\Temporary Internet Files\Content.IE5\GF3916IW\vector___blackboard_by_misteraibo-d4slucg[1].png"/>
          <p:cNvPicPr>
            <a:picLocks noChangeAspect="1" noChangeArrowheads="1"/>
          </p:cNvPicPr>
          <p:nvPr/>
        </p:nvPicPr>
        <p:blipFill>
          <a:blip r:embed="rId7"/>
          <a:srcRect/>
          <a:stretch>
            <a:fillRect/>
          </a:stretch>
        </p:blipFill>
        <p:spPr bwMode="auto">
          <a:xfrm>
            <a:off x="1763688" y="3984898"/>
            <a:ext cx="3044734" cy="2153310"/>
          </a:xfrm>
          <a:prstGeom prst="rect">
            <a:avLst/>
          </a:prstGeom>
          <a:noFill/>
        </p:spPr>
      </p:pic>
      <p:pic>
        <p:nvPicPr>
          <p:cNvPr id="4103" name="Picture 7" descr="C:\Program Files\Microsoft Office\MEDIA\CAGCAT10\j0299763.wmf"/>
          <p:cNvPicPr>
            <a:picLocks noChangeAspect="1" noChangeArrowheads="1"/>
          </p:cNvPicPr>
          <p:nvPr/>
        </p:nvPicPr>
        <p:blipFill>
          <a:blip r:embed="rId8"/>
          <a:srcRect/>
          <a:stretch>
            <a:fillRect/>
          </a:stretch>
        </p:blipFill>
        <p:spPr bwMode="auto">
          <a:xfrm>
            <a:off x="2537520" y="2348880"/>
            <a:ext cx="1827886" cy="1504188"/>
          </a:xfrm>
          <a:prstGeom prst="rect">
            <a:avLst/>
          </a:prstGeom>
          <a:noFill/>
        </p:spPr>
      </p:pic>
      <p:cxnSp>
        <p:nvCxnSpPr>
          <p:cNvPr id="13" name="Straight Connector 12"/>
          <p:cNvCxnSpPr/>
          <p:nvPr/>
        </p:nvCxnSpPr>
        <p:spPr>
          <a:xfrm>
            <a:off x="5076056" y="2060848"/>
            <a:ext cx="72008" cy="4797152"/>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465255" y="5229200"/>
            <a:ext cx="3155829" cy="1107996"/>
          </a:xfrm>
          <a:prstGeom prst="rect">
            <a:avLst/>
          </a:prstGeom>
          <a:noFill/>
        </p:spPr>
        <p:txBody>
          <a:bodyPr wrap="square" lIns="0" tIns="0" rIns="0" bIns="0" rtlCol="0">
            <a:spAutoFit/>
          </a:bodyPr>
          <a:lstStyle/>
          <a:p>
            <a:pPr algn="ctr"/>
            <a:r>
              <a:rPr lang="ro-RO" sz="2400" b="1" dirty="0" smtClean="0">
                <a:latin typeface="Arial" pitchFamily="34" charset="0"/>
                <a:cs typeface="Arial" pitchFamily="34" charset="0"/>
              </a:rPr>
              <a:t>Autoritățile trebuie să asigure resursele necesare</a:t>
            </a:r>
            <a:endParaRPr lang="en-US" sz="2400" b="1" dirty="0" smtClean="0">
              <a:latin typeface="Arial" pitchFamily="34" charset="0"/>
              <a:cs typeface="Arial" pitchFamily="34" charset="0"/>
            </a:endParaRPr>
          </a:p>
        </p:txBody>
      </p:sp>
    </p:spTree>
    <p:extLst>
      <p:ext uri="{BB962C8B-B14F-4D97-AF65-F5344CB8AC3E}">
        <p14:creationId xmlns="" xmlns:p14="http://schemas.microsoft.com/office/powerpoint/2010/main" val="249009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611559" y="1410005"/>
            <a:ext cx="8009525" cy="430887"/>
          </a:xfrm>
          <a:prstGeom prst="rect">
            <a:avLst/>
          </a:prstGeom>
          <a:noFill/>
        </p:spPr>
        <p:txBody>
          <a:bodyPr wrap="square" lIns="0" tIns="0" rIns="0" bIns="0" rtlCol="0">
            <a:spAutoFit/>
          </a:bodyPr>
          <a:lstStyle/>
          <a:p>
            <a:pPr algn="ctr"/>
            <a:r>
              <a:rPr lang="ro-RO" sz="2800" b="1" dirty="0" smtClean="0">
                <a:latin typeface="Arial" pitchFamily="34" charset="0"/>
                <a:cs typeface="Arial" pitchFamily="34" charset="0"/>
              </a:rPr>
              <a:t>Toți copiii la grădiniță</a:t>
            </a:r>
            <a:endParaRPr lang="en-US" sz="2800" b="1" dirty="0" smtClean="0">
              <a:latin typeface="Arial" pitchFamily="34" charset="0"/>
              <a:cs typeface="Arial" pitchFamily="34" charset="0"/>
            </a:endParaRPr>
          </a:p>
        </p:txBody>
      </p:sp>
      <p:pic>
        <p:nvPicPr>
          <p:cNvPr id="5122" name="Picture 2"/>
          <p:cNvPicPr>
            <a:picLocks noChangeAspect="1" noChangeArrowheads="1"/>
          </p:cNvPicPr>
          <p:nvPr/>
        </p:nvPicPr>
        <p:blipFill>
          <a:blip r:embed="rId4"/>
          <a:srcRect/>
          <a:stretch>
            <a:fillRect/>
          </a:stretch>
        </p:blipFill>
        <p:spPr bwMode="auto">
          <a:xfrm>
            <a:off x="3275856" y="2708920"/>
            <a:ext cx="4933950" cy="2933700"/>
          </a:xfrm>
          <a:prstGeom prst="rect">
            <a:avLst/>
          </a:prstGeom>
          <a:noFill/>
          <a:ln w="9525">
            <a:noFill/>
            <a:miter lim="800000"/>
            <a:headEnd/>
            <a:tailEnd/>
          </a:ln>
        </p:spPr>
      </p:pic>
      <p:sp>
        <p:nvSpPr>
          <p:cNvPr id="8" name="TextBox 7"/>
          <p:cNvSpPr txBox="1"/>
          <p:nvPr/>
        </p:nvSpPr>
        <p:spPr>
          <a:xfrm>
            <a:off x="251521" y="2707341"/>
            <a:ext cx="2880320" cy="2215991"/>
          </a:xfrm>
          <a:prstGeom prst="rect">
            <a:avLst/>
          </a:prstGeom>
          <a:noFill/>
        </p:spPr>
        <p:txBody>
          <a:bodyPr wrap="square" lIns="0" tIns="0" rIns="0" bIns="0" rtlCol="0">
            <a:spAutoFit/>
          </a:bodyPr>
          <a:lstStyle/>
          <a:p>
            <a:r>
              <a:rPr lang="ro-RO" sz="2400" dirty="0" smtClean="0">
                <a:latin typeface="Arial" pitchFamily="34" charset="0"/>
                <a:cs typeface="Arial" pitchFamily="34" charset="0"/>
              </a:rPr>
              <a:t>La grădiniță:</a:t>
            </a:r>
          </a:p>
          <a:p>
            <a:pPr>
              <a:buFontTx/>
              <a:buChar char="-"/>
            </a:pPr>
            <a:r>
              <a:rPr lang="ro-RO" sz="2400" i="1" dirty="0" smtClean="0">
                <a:latin typeface="Arial" pitchFamily="34" charset="0"/>
                <a:cs typeface="Arial" pitchFamily="34" charset="0"/>
              </a:rPr>
              <a:t>Învățăm</a:t>
            </a:r>
          </a:p>
          <a:p>
            <a:pPr>
              <a:buFontTx/>
              <a:buChar char="-"/>
            </a:pPr>
            <a:r>
              <a:rPr lang="ro-RO" sz="2400" i="1" dirty="0" smtClean="0">
                <a:latin typeface="Arial" pitchFamily="34" charset="0"/>
                <a:cs typeface="Arial" pitchFamily="34" charset="0"/>
              </a:rPr>
              <a:t>Ne jucăm</a:t>
            </a:r>
          </a:p>
          <a:p>
            <a:pPr>
              <a:buFontTx/>
              <a:buChar char="-"/>
            </a:pPr>
            <a:r>
              <a:rPr lang="ro-RO" sz="2400" i="1" dirty="0" smtClean="0">
                <a:latin typeface="Arial" pitchFamily="34" charset="0"/>
                <a:cs typeface="Arial" pitchFamily="34" charset="0"/>
              </a:rPr>
              <a:t>Ne facem prieteni</a:t>
            </a:r>
          </a:p>
          <a:p>
            <a:pPr>
              <a:buFontTx/>
              <a:buChar char="-"/>
            </a:pPr>
            <a:r>
              <a:rPr lang="ro-RO" sz="2400" i="1" dirty="0" smtClean="0">
                <a:latin typeface="Arial" pitchFamily="34" charset="0"/>
                <a:cs typeface="Arial" pitchFamily="34" charset="0"/>
              </a:rPr>
              <a:t>Ne pregătim pentru școală</a:t>
            </a:r>
          </a:p>
        </p:txBody>
      </p:sp>
    </p:spTree>
    <p:extLst>
      <p:ext uri="{BB962C8B-B14F-4D97-AF65-F5344CB8AC3E}">
        <p14:creationId xmlns="" xmlns:p14="http://schemas.microsoft.com/office/powerpoint/2010/main" val="249009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611559" y="1410005"/>
            <a:ext cx="8009525" cy="430887"/>
          </a:xfrm>
          <a:prstGeom prst="rect">
            <a:avLst/>
          </a:prstGeom>
          <a:noFill/>
        </p:spPr>
        <p:txBody>
          <a:bodyPr wrap="square" lIns="0" tIns="0" rIns="0" bIns="0" rtlCol="0">
            <a:spAutoFit/>
          </a:bodyPr>
          <a:lstStyle/>
          <a:p>
            <a:pPr algn="ctr"/>
            <a:r>
              <a:rPr lang="ro-RO" sz="2800" b="1" dirty="0" smtClean="0">
                <a:latin typeface="Gill Sans Infant Std"/>
                <a:cs typeface="Gill Sans Infant Std"/>
              </a:rPr>
              <a:t>Educație incluzivă</a:t>
            </a:r>
            <a:endParaRPr lang="en-US" sz="2800" b="1" dirty="0" smtClean="0">
              <a:latin typeface="Gill Sans Infant Std"/>
              <a:cs typeface="Gill Sans Infant Std"/>
            </a:endParaRPr>
          </a:p>
        </p:txBody>
      </p:sp>
      <p:sp>
        <p:nvSpPr>
          <p:cNvPr id="9" name="TextBox 8"/>
          <p:cNvSpPr txBox="1"/>
          <p:nvPr/>
        </p:nvSpPr>
        <p:spPr>
          <a:xfrm>
            <a:off x="971599" y="2063169"/>
            <a:ext cx="7318175" cy="861774"/>
          </a:xfrm>
          <a:prstGeom prst="rect">
            <a:avLst/>
          </a:prstGeom>
          <a:noFill/>
        </p:spPr>
        <p:txBody>
          <a:bodyPr wrap="square" lIns="0" tIns="0" rIns="0" bIns="0" rtlCol="0">
            <a:spAutoFit/>
          </a:bodyPr>
          <a:lstStyle/>
          <a:p>
            <a:pPr algn="ctr"/>
            <a:r>
              <a:rPr lang="ro-RO" sz="2800" dirty="0" smtClean="0">
                <a:solidFill>
                  <a:schemeClr val="tx2"/>
                </a:solidFill>
                <a:latin typeface="Arial" pitchFamily="34" charset="0"/>
                <a:cs typeface="Arial" pitchFamily="34" charset="0"/>
              </a:rPr>
              <a:t>Pentru toți copiii, conform nevoilor fiecăruia, fără discriminare</a:t>
            </a:r>
            <a:endParaRPr lang="ro-RO" sz="2800" dirty="0" smtClean="0">
              <a:latin typeface="Arial" pitchFamily="34" charset="0"/>
              <a:cs typeface="Arial" pitchFamily="34" charset="0"/>
            </a:endParaRPr>
          </a:p>
        </p:txBody>
      </p:sp>
      <p:pic>
        <p:nvPicPr>
          <p:cNvPr id="6146" name="Picture 2"/>
          <p:cNvPicPr>
            <a:picLocks noChangeAspect="1" noChangeArrowheads="1"/>
          </p:cNvPicPr>
          <p:nvPr/>
        </p:nvPicPr>
        <p:blipFill>
          <a:blip r:embed="rId4"/>
          <a:srcRect/>
          <a:stretch>
            <a:fillRect/>
          </a:stretch>
        </p:blipFill>
        <p:spPr bwMode="auto">
          <a:xfrm>
            <a:off x="1547664" y="3873711"/>
            <a:ext cx="6742111" cy="2422946"/>
          </a:xfrm>
          <a:prstGeom prst="rect">
            <a:avLst/>
          </a:prstGeom>
          <a:noFill/>
          <a:ln w="9525">
            <a:noFill/>
            <a:miter lim="800000"/>
            <a:headEnd/>
            <a:tailEnd/>
          </a:ln>
        </p:spPr>
      </p:pic>
    </p:spTree>
    <p:extLst>
      <p:ext uri="{BB962C8B-B14F-4D97-AF65-F5344CB8AC3E}">
        <p14:creationId xmlns="" xmlns:p14="http://schemas.microsoft.com/office/powerpoint/2010/main" val="249009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611559" y="1410005"/>
            <a:ext cx="8009525" cy="430887"/>
          </a:xfrm>
          <a:prstGeom prst="rect">
            <a:avLst/>
          </a:prstGeom>
          <a:noFill/>
        </p:spPr>
        <p:txBody>
          <a:bodyPr wrap="square" lIns="0" tIns="0" rIns="0" bIns="0" rtlCol="0">
            <a:spAutoFit/>
          </a:bodyPr>
          <a:lstStyle/>
          <a:p>
            <a:pPr algn="ctr"/>
            <a:r>
              <a:rPr lang="ro-RO" sz="2800" b="1" dirty="0" smtClean="0">
                <a:latin typeface="Arial" pitchFamily="34" charset="0"/>
                <a:cs typeface="Arial" pitchFamily="34" charset="0"/>
              </a:rPr>
              <a:t>Mesaje pentru autorități</a:t>
            </a:r>
          </a:p>
        </p:txBody>
      </p:sp>
      <p:sp>
        <p:nvSpPr>
          <p:cNvPr id="9" name="TextBox 8"/>
          <p:cNvSpPr txBox="1"/>
          <p:nvPr/>
        </p:nvSpPr>
        <p:spPr>
          <a:xfrm>
            <a:off x="395535" y="2132856"/>
            <a:ext cx="4232563" cy="3877985"/>
          </a:xfrm>
          <a:prstGeom prst="rect">
            <a:avLst/>
          </a:prstGeom>
          <a:noFill/>
        </p:spPr>
        <p:txBody>
          <a:bodyPr wrap="square" lIns="0" tIns="0" rIns="0" bIns="0" rtlCol="0">
            <a:spAutoFit/>
          </a:bodyPr>
          <a:lstStyle/>
          <a:p>
            <a:r>
              <a:rPr lang="ro-RO" sz="2800" dirty="0" smtClean="0">
                <a:latin typeface="Arial" pitchFamily="34" charset="0"/>
                <a:cs typeface="Arial" pitchFamily="34" charset="0"/>
              </a:rPr>
              <a:t>Pentru că </a:t>
            </a:r>
            <a:r>
              <a:rPr lang="ro-RO" sz="2800" dirty="0" smtClean="0">
                <a:solidFill>
                  <a:schemeClr val="tx2"/>
                </a:solidFill>
                <a:latin typeface="Arial" pitchFamily="34" charset="0"/>
                <a:cs typeface="Arial" pitchFamily="34" charset="0"/>
              </a:rPr>
              <a:t>educația este dreptul meu și al fiecărui copil și trebuie să ne bucurăm de acest drept,</a:t>
            </a:r>
            <a:r>
              <a:rPr lang="ro-RO" sz="2800" dirty="0" smtClean="0">
                <a:latin typeface="Arial" pitchFamily="34" charset="0"/>
                <a:cs typeface="Arial" pitchFamily="34" charset="0"/>
              </a:rPr>
              <a:t> este nevoie de următoarele măsuri:</a:t>
            </a:r>
          </a:p>
          <a:p>
            <a:r>
              <a:rPr lang="ro-RO" sz="2800" dirty="0" smtClean="0">
                <a:latin typeface="Arial" pitchFamily="34" charset="0"/>
                <a:cs typeface="Arial" pitchFamily="34" charset="0"/>
              </a:rPr>
              <a:t>-…</a:t>
            </a:r>
          </a:p>
          <a:p>
            <a:r>
              <a:rPr lang="ro-RO" sz="2800" dirty="0" smtClean="0">
                <a:latin typeface="Arial" pitchFamily="34" charset="0"/>
                <a:cs typeface="Arial" pitchFamily="34" charset="0"/>
              </a:rPr>
              <a:t>-…</a:t>
            </a:r>
          </a:p>
          <a:p>
            <a:r>
              <a:rPr lang="ro-RO" sz="2800" dirty="0" smtClean="0">
                <a:latin typeface="Arial" pitchFamily="34" charset="0"/>
                <a:cs typeface="Arial" pitchFamily="34" charset="0"/>
              </a:rPr>
              <a:t>-…</a:t>
            </a:r>
          </a:p>
        </p:txBody>
      </p:sp>
      <p:pic>
        <p:nvPicPr>
          <p:cNvPr id="2050" name="Picture 2"/>
          <p:cNvPicPr>
            <a:picLocks noChangeAspect="1" noChangeArrowheads="1"/>
          </p:cNvPicPr>
          <p:nvPr/>
        </p:nvPicPr>
        <p:blipFill>
          <a:blip r:embed="rId4"/>
          <a:srcRect/>
          <a:stretch>
            <a:fillRect/>
          </a:stretch>
        </p:blipFill>
        <p:spPr bwMode="auto">
          <a:xfrm>
            <a:off x="4959246" y="2492896"/>
            <a:ext cx="3661838" cy="3312368"/>
          </a:xfrm>
          <a:prstGeom prst="rect">
            <a:avLst/>
          </a:prstGeom>
          <a:noFill/>
          <a:ln w="9525">
            <a:noFill/>
            <a:miter lim="800000"/>
            <a:headEnd/>
            <a:tailEnd/>
          </a:ln>
        </p:spPr>
      </p:pic>
    </p:spTree>
    <p:extLst>
      <p:ext uri="{BB962C8B-B14F-4D97-AF65-F5344CB8AC3E}">
        <p14:creationId xmlns="" xmlns:p14="http://schemas.microsoft.com/office/powerpoint/2010/main" val="2490099823"/>
      </p:ext>
    </p:extLst>
  </p:cSld>
  <p:clrMapOvr>
    <a:masterClrMapping/>
  </p:clrMapOvr>
</p:sld>
</file>

<file path=ppt/theme/theme1.xml><?xml version="1.0" encoding="utf-8"?>
<a:theme xmlns:a="http://schemas.openxmlformats.org/drawingml/2006/main" name="STC_Template_APR16">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alvati copiii">
      <a:majorFont>
        <a:latin typeface="Trade Gothic LT Com Cn"/>
        <a:ea typeface=""/>
        <a:cs typeface=""/>
      </a:majorFont>
      <a:minorFont>
        <a:latin typeface="Gill Sans Infan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446DBBBD2D0C4286DF22F1DA1F650F" ma:contentTypeVersion="1" ma:contentTypeDescription="Create a new document." ma:contentTypeScope="" ma:versionID="f2a5b14710f993a204aaa32e04058de0">
  <xsd:schema xmlns:xsd="http://www.w3.org/2001/XMLSchema" xmlns:xs="http://www.w3.org/2001/XMLSchema" xmlns:p="http://schemas.microsoft.com/office/2006/metadata/properties" xmlns:ns2="f271e05d-d410-45bb-87dd-b2ae6a154541" targetNamespace="http://schemas.microsoft.com/office/2006/metadata/properties" ma:root="true" ma:fieldsID="5778e0ffd54aef1001b4a6dcfbf85c88" ns2:_="">
    <xsd:import namespace="f271e05d-d410-45bb-87dd-b2ae6a154541"/>
    <xsd:element name="properties">
      <xsd:complexType>
        <xsd:sequence>
          <xsd:element name="documentManagement">
            <xsd:complexType>
              <xsd:all>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1e05d-d410-45bb-87dd-b2ae6a154541" elementFormDefault="qualified">
    <xsd:import namespace="http://schemas.microsoft.com/office/2006/documentManagement/types"/>
    <xsd:import namespace="http://schemas.microsoft.com/office/infopath/2007/PartnerControls"/>
    <xsd:element name="Order0" ma:index="8"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r0 xmlns="f271e05d-d410-45bb-87dd-b2ae6a1545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A282C1-2155-48F4-9ADA-9A10B128C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1e05d-d410-45bb-87dd-b2ae6a154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937998-E2D0-4E83-BAF5-10CD0697E6A5}">
  <ds:schemaRefs>
    <ds:schemaRef ds:uri="http://schemas.microsoft.com/office/2006/metadata/properties"/>
    <ds:schemaRef ds:uri="f271e05d-d410-45bb-87dd-b2ae6a154541"/>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654786-52D6-4F9A-A24C-CE49F662D1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Themedcc</Template>
  <TotalTime>10661</TotalTime>
  <Words>1387</Words>
  <Application>Microsoft Office PowerPoint</Application>
  <PresentationFormat>On-screen Show (4:3)</PresentationFormat>
  <Paragraphs>49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Gill Sans Infant Std</vt:lpstr>
      <vt:lpstr>Calibri</vt:lpstr>
      <vt:lpstr>Trade Gothic LT Com Cn</vt:lpstr>
      <vt:lpstr>Tahoma</vt:lpstr>
      <vt:lpstr>Helvetica</vt:lpstr>
      <vt:lpstr>STC_Template_APR16</vt:lpstr>
      <vt:lpstr>Slide 1</vt:lpstr>
      <vt:lpstr>Slide 2</vt:lpstr>
      <vt:lpstr>Slide 3</vt:lpstr>
      <vt:lpstr>Slide 4</vt:lpstr>
      <vt:lpstr>Slide 5</vt:lpstr>
      <vt:lpstr>Slide 6</vt:lpstr>
      <vt:lpstr>Slide 7</vt:lpstr>
    </vt:vector>
  </TitlesOfParts>
  <Company>dcc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 D</dc:creator>
  <cp:lastModifiedBy>user1</cp:lastModifiedBy>
  <cp:revision>472</cp:revision>
  <dcterms:created xsi:type="dcterms:W3CDTF">2016-06-29T11:54:16Z</dcterms:created>
  <dcterms:modified xsi:type="dcterms:W3CDTF">2019-05-09T08:51:55Z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0x01010057446DBBBD2D0C4286DF22F1DA1F650F</vt:lpwstr>
  </property>
</Properties>
</file>